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Bold" panose="020B0604020202020204" charset="0"/>
      <p:regular r:id="rId14"/>
    </p:embeddedFont>
    <p:embeddedFont>
      <p:font typeface="Overpass Light"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02" autoAdjust="0"/>
    <p:restoredTop sz="94622" autoAdjust="0"/>
  </p:normalViewPr>
  <p:slideViewPr>
    <p:cSldViewPr>
      <p:cViewPr>
        <p:scale>
          <a:sx n="33" d="100"/>
          <a:sy n="33" d="100"/>
        </p:scale>
        <p:origin x="1603"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gamma.app/?utm_source=made-with-gamma" TargetMode="External"/><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amma.app/?utm_source=made-with-gamma"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txBody>
            <a:bodyPr/>
            <a:lstStyle/>
            <a:p>
              <a:endParaRPr lang="en-IN"/>
            </a:p>
          </p:txBody>
        </p:sp>
      </p:grpSp>
      <p:grpSp>
        <p:nvGrpSpPr>
          <p:cNvPr id="8" name="Group 8"/>
          <p:cNvGrpSpPr/>
          <p:nvPr/>
        </p:nvGrpSpPr>
        <p:grpSpPr>
          <a:xfrm>
            <a:off x="992237" y="2244329"/>
            <a:ext cx="15056781" cy="2927829"/>
            <a:chOff x="-1" y="-57149"/>
            <a:chExt cx="20075708" cy="3903772"/>
          </a:xfrm>
        </p:grpSpPr>
        <p:sp>
          <p:nvSpPr>
            <p:cNvPr id="9" name="Freeform 9"/>
            <p:cNvSpPr/>
            <p:nvPr/>
          </p:nvSpPr>
          <p:spPr>
            <a:xfrm>
              <a:off x="0" y="0"/>
              <a:ext cx="12594035" cy="3846623"/>
            </a:xfrm>
            <a:custGeom>
              <a:avLst/>
              <a:gdLst/>
              <a:ahLst/>
              <a:cxnLst/>
              <a:rect l="l" t="t" r="r" b="b"/>
              <a:pathLst>
                <a:path w="12594035" h="3846623">
                  <a:moveTo>
                    <a:pt x="0" y="0"/>
                  </a:moveTo>
                  <a:lnTo>
                    <a:pt x="12594035" y="0"/>
                  </a:lnTo>
                  <a:lnTo>
                    <a:pt x="12594035" y="3846623"/>
                  </a:lnTo>
                  <a:lnTo>
                    <a:pt x="0" y="3846623"/>
                  </a:lnTo>
                  <a:close/>
                </a:path>
              </a:pathLst>
            </a:custGeom>
            <a:solidFill>
              <a:srgbClr val="000000">
                <a:alpha val="0"/>
              </a:srgbClr>
            </a:solidFill>
          </p:spPr>
        </p:sp>
        <p:sp>
          <p:nvSpPr>
            <p:cNvPr id="10" name="TextBox 10"/>
            <p:cNvSpPr txBox="1"/>
            <p:nvPr/>
          </p:nvSpPr>
          <p:spPr>
            <a:xfrm>
              <a:off x="-1" y="-57149"/>
              <a:ext cx="20075708" cy="3903772"/>
            </a:xfrm>
            <a:prstGeom prst="rect">
              <a:avLst/>
            </a:prstGeom>
          </p:spPr>
          <p:txBody>
            <a:bodyPr lIns="0" tIns="0" rIns="0" bIns="0" rtlCol="0" anchor="t"/>
            <a:lstStyle/>
            <a:p>
              <a:pPr algn="ctr">
                <a:lnSpc>
                  <a:spcPts val="6937"/>
                </a:lnSpc>
              </a:pPr>
              <a:r>
                <a:rPr lang="en-US" sz="4800" b="1" dirty="0">
                  <a:solidFill>
                    <a:srgbClr val="233939"/>
                  </a:solidFill>
                  <a:latin typeface="Arimo Bold"/>
                  <a:ea typeface="Arimo Bold"/>
                  <a:cs typeface="Arimo Bold"/>
                  <a:sym typeface="Arimo Bold"/>
                </a:rPr>
                <a:t>Medical Perception Processing using </a:t>
              </a:r>
              <a:r>
                <a:rPr lang="en-US" sz="4800" b="1" dirty="0" err="1">
                  <a:solidFill>
                    <a:srgbClr val="233939"/>
                  </a:solidFill>
                  <a:latin typeface="Arimo Bold"/>
                  <a:ea typeface="Arimo Bold"/>
                  <a:cs typeface="Arimo Bold"/>
                  <a:sym typeface="Arimo Bold"/>
                </a:rPr>
                <a:t>Nlp</a:t>
              </a:r>
              <a:r>
                <a:rPr lang="en-US" sz="4800" b="1" dirty="0">
                  <a:solidFill>
                    <a:srgbClr val="233939"/>
                  </a:solidFill>
                  <a:latin typeface="Arimo Bold"/>
                  <a:ea typeface="Arimo Bold"/>
                  <a:cs typeface="Arimo Bold"/>
                  <a:sym typeface="Arimo Bold"/>
                </a:rPr>
                <a:t> and </a:t>
              </a:r>
              <a:r>
                <a:rPr lang="en-US" sz="4800" b="1" dirty="0" err="1">
                  <a:solidFill>
                    <a:srgbClr val="233939"/>
                  </a:solidFill>
                  <a:latin typeface="Arimo Bold"/>
                  <a:ea typeface="Arimo Bold"/>
                  <a:cs typeface="Arimo Bold"/>
                  <a:sym typeface="Arimo Bold"/>
                </a:rPr>
                <a:t>Ocr</a:t>
              </a:r>
              <a:endParaRPr lang="en-US" sz="4800" b="1" dirty="0">
                <a:solidFill>
                  <a:srgbClr val="233939"/>
                </a:solidFill>
                <a:latin typeface="Arimo Bold"/>
                <a:ea typeface="Arimo Bold"/>
                <a:cs typeface="Arimo Bold"/>
                <a:sym typeface="Arimo Bold"/>
              </a:endParaRPr>
            </a:p>
          </p:txBody>
        </p:sp>
      </p:grpSp>
      <p:grpSp>
        <p:nvGrpSpPr>
          <p:cNvPr id="11" name="Group 11"/>
          <p:cNvGrpSpPr/>
          <p:nvPr/>
        </p:nvGrpSpPr>
        <p:grpSpPr>
          <a:xfrm>
            <a:off x="992238" y="5263158"/>
            <a:ext cx="16000362" cy="1921668"/>
            <a:chOff x="0" y="-142875"/>
            <a:chExt cx="21333817" cy="2562225"/>
          </a:xfrm>
        </p:grpSpPr>
        <p:sp>
          <p:nvSpPr>
            <p:cNvPr id="12" name="Freeform 12"/>
            <p:cNvSpPr/>
            <p:nvPr/>
          </p:nvSpPr>
          <p:spPr>
            <a:xfrm>
              <a:off x="0" y="0"/>
              <a:ext cx="12594035" cy="2419350"/>
            </a:xfrm>
            <a:custGeom>
              <a:avLst/>
              <a:gdLst/>
              <a:ahLst/>
              <a:cxnLst/>
              <a:rect l="l" t="t" r="r" b="b"/>
              <a:pathLst>
                <a:path w="12594035" h="2419350">
                  <a:moveTo>
                    <a:pt x="0" y="0"/>
                  </a:moveTo>
                  <a:lnTo>
                    <a:pt x="12594035" y="0"/>
                  </a:lnTo>
                  <a:lnTo>
                    <a:pt x="12594035" y="2419350"/>
                  </a:lnTo>
                  <a:lnTo>
                    <a:pt x="0" y="2419350"/>
                  </a:lnTo>
                  <a:close/>
                </a:path>
              </a:pathLst>
            </a:custGeom>
            <a:solidFill>
              <a:srgbClr val="000000">
                <a:alpha val="0"/>
              </a:srgbClr>
            </a:solidFill>
          </p:spPr>
        </p:sp>
        <p:sp>
          <p:nvSpPr>
            <p:cNvPr id="13" name="TextBox 13"/>
            <p:cNvSpPr txBox="1"/>
            <p:nvPr/>
          </p:nvSpPr>
          <p:spPr>
            <a:xfrm>
              <a:off x="0" y="-142875"/>
              <a:ext cx="21333817" cy="2075657"/>
            </a:xfrm>
            <a:prstGeom prst="rect">
              <a:avLst/>
            </a:prstGeom>
          </p:spPr>
          <p:txBody>
            <a:bodyPr lIns="0" tIns="0" rIns="0" bIns="0" rtlCol="0" anchor="t"/>
            <a:lstStyle/>
            <a:p>
              <a:pPr algn="ctr">
                <a:lnSpc>
                  <a:spcPts val="3562"/>
                </a:lnSpc>
              </a:pPr>
              <a:r>
                <a:rPr lang="en-US" sz="2187" dirty="0">
                  <a:solidFill>
                    <a:srgbClr val="3B4E4E"/>
                  </a:solidFill>
                  <a:latin typeface="Overpass Light"/>
                  <a:ea typeface="Overpass Light"/>
                  <a:cs typeface="Overpass Light"/>
                  <a:sym typeface="Overpass Light"/>
                </a:rPr>
                <a:t>A powerful </a:t>
              </a:r>
              <a:r>
                <a:rPr lang="en-US" sz="2187" dirty="0" err="1">
                  <a:solidFill>
                    <a:srgbClr val="3B4E4E"/>
                  </a:solidFill>
                  <a:latin typeface="Overpass Light"/>
                  <a:ea typeface="Overpass Light"/>
                  <a:cs typeface="Overpass Light"/>
                  <a:sym typeface="Overpass Light"/>
                </a:rPr>
                <a:t>Perceptiion</a:t>
              </a:r>
              <a:r>
                <a:rPr lang="en-US" sz="2187" dirty="0">
                  <a:solidFill>
                    <a:srgbClr val="3B4E4E"/>
                  </a:solidFill>
                  <a:latin typeface="Overpass Light"/>
                  <a:ea typeface="Overpass Light"/>
                  <a:cs typeface="Overpass Light"/>
                  <a:sym typeface="Overpass Light"/>
                </a:rPr>
                <a:t> processing tool combining OCR with NLP to transform images and PDFs into clean, analyzed text. It extracts content, cleans OCR artifacts, corrects spelling and grammar issues, and provides detailed text analysis.</a:t>
              </a:r>
            </a:p>
          </p:txBody>
        </p:sp>
      </p:grpSp>
      <p:grpSp>
        <p:nvGrpSpPr>
          <p:cNvPr id="14" name="Group 14"/>
          <p:cNvGrpSpPr/>
          <p:nvPr/>
        </p:nvGrpSpPr>
        <p:grpSpPr>
          <a:xfrm>
            <a:off x="987475" y="7520136"/>
            <a:ext cx="463154" cy="463154"/>
            <a:chOff x="0" y="0"/>
            <a:chExt cx="617538" cy="617538"/>
          </a:xfrm>
        </p:grpSpPr>
        <p:sp>
          <p:nvSpPr>
            <p:cNvPr id="15" name="Freeform 15"/>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8" name="Group 8"/>
          <p:cNvGrpSpPr/>
          <p:nvPr/>
        </p:nvGrpSpPr>
        <p:grpSpPr>
          <a:xfrm>
            <a:off x="887611" y="1117550"/>
            <a:ext cx="9654779" cy="1585020"/>
            <a:chOff x="0" y="0"/>
            <a:chExt cx="12873038" cy="2113360"/>
          </a:xfrm>
        </p:grpSpPr>
        <p:sp>
          <p:nvSpPr>
            <p:cNvPr id="9" name="Freeform 9"/>
            <p:cNvSpPr/>
            <p:nvPr/>
          </p:nvSpPr>
          <p:spPr>
            <a:xfrm>
              <a:off x="0" y="0"/>
              <a:ext cx="12873038" cy="2113360"/>
            </a:xfrm>
            <a:custGeom>
              <a:avLst/>
              <a:gdLst/>
              <a:ahLst/>
              <a:cxnLst/>
              <a:rect l="l" t="t" r="r" b="b"/>
              <a:pathLst>
                <a:path w="12873038" h="2113360">
                  <a:moveTo>
                    <a:pt x="0" y="0"/>
                  </a:moveTo>
                  <a:lnTo>
                    <a:pt x="12873038" y="0"/>
                  </a:lnTo>
                  <a:lnTo>
                    <a:pt x="12873038" y="2113360"/>
                  </a:lnTo>
                  <a:lnTo>
                    <a:pt x="0" y="2113360"/>
                  </a:lnTo>
                  <a:close/>
                </a:path>
              </a:pathLst>
            </a:custGeom>
            <a:solidFill>
              <a:srgbClr val="000000">
                <a:alpha val="0"/>
              </a:srgbClr>
            </a:solidFill>
          </p:spPr>
        </p:sp>
        <p:sp>
          <p:nvSpPr>
            <p:cNvPr id="10" name="TextBox 10"/>
            <p:cNvSpPr txBox="1"/>
            <p:nvPr/>
          </p:nvSpPr>
          <p:spPr>
            <a:xfrm>
              <a:off x="0" y="-47625"/>
              <a:ext cx="12873038" cy="2160985"/>
            </a:xfrm>
            <a:prstGeom prst="rect">
              <a:avLst/>
            </a:prstGeom>
          </p:spPr>
          <p:txBody>
            <a:bodyPr lIns="0" tIns="0" rIns="0" bIns="0" rtlCol="0" anchor="t"/>
            <a:lstStyle/>
            <a:p>
              <a:pPr algn="l">
                <a:lnSpc>
                  <a:spcPts val="6187"/>
                </a:lnSpc>
              </a:pPr>
              <a:r>
                <a:rPr lang="en-US" sz="4937" b="1">
                  <a:solidFill>
                    <a:srgbClr val="233939"/>
                  </a:solidFill>
                  <a:latin typeface="Arimo Bold"/>
                  <a:ea typeface="Arimo Bold"/>
                  <a:cs typeface="Arimo Bold"/>
                  <a:sym typeface="Arimo Bold"/>
                </a:rPr>
                <a:t>Future Impact on Healthcare Documentation</a:t>
              </a:r>
            </a:p>
          </p:txBody>
        </p:sp>
      </p:grpSp>
      <p:sp>
        <p:nvSpPr>
          <p:cNvPr id="11" name="Freeform 11" descr="preencoded.png"/>
          <p:cNvSpPr/>
          <p:nvPr/>
        </p:nvSpPr>
        <p:spPr>
          <a:xfrm>
            <a:off x="887611" y="3082975"/>
            <a:ext cx="1268016" cy="1521619"/>
          </a:xfrm>
          <a:custGeom>
            <a:avLst/>
            <a:gdLst/>
            <a:ahLst/>
            <a:cxnLst/>
            <a:rect l="l" t="t" r="r" b="b"/>
            <a:pathLst>
              <a:path w="1268016" h="1521619">
                <a:moveTo>
                  <a:pt x="0" y="0"/>
                </a:moveTo>
                <a:lnTo>
                  <a:pt x="1268016" y="0"/>
                </a:lnTo>
                <a:lnTo>
                  <a:pt x="1268016" y="1521619"/>
                </a:lnTo>
                <a:lnTo>
                  <a:pt x="0" y="1521619"/>
                </a:lnTo>
                <a:lnTo>
                  <a:pt x="0" y="0"/>
                </a:lnTo>
                <a:close/>
              </a:path>
            </a:pathLst>
          </a:custGeom>
          <a:blipFill>
            <a:blip r:embed="rId6"/>
            <a:stretch>
              <a:fillRect t="-125" b="-125"/>
            </a:stretch>
          </a:blipFill>
        </p:spPr>
      </p:sp>
      <p:grpSp>
        <p:nvGrpSpPr>
          <p:cNvPr id="12" name="Group 12"/>
          <p:cNvGrpSpPr/>
          <p:nvPr/>
        </p:nvGrpSpPr>
        <p:grpSpPr>
          <a:xfrm>
            <a:off x="2536031" y="3336577"/>
            <a:ext cx="3519339" cy="396180"/>
            <a:chOff x="0" y="0"/>
            <a:chExt cx="4692452" cy="528240"/>
          </a:xfrm>
        </p:grpSpPr>
        <p:sp>
          <p:nvSpPr>
            <p:cNvPr id="13" name="Freeform 13"/>
            <p:cNvSpPr/>
            <p:nvPr/>
          </p:nvSpPr>
          <p:spPr>
            <a:xfrm>
              <a:off x="0" y="0"/>
              <a:ext cx="4692452" cy="528240"/>
            </a:xfrm>
            <a:custGeom>
              <a:avLst/>
              <a:gdLst/>
              <a:ahLst/>
              <a:cxnLst/>
              <a:rect l="l" t="t" r="r" b="b"/>
              <a:pathLst>
                <a:path w="4692452" h="528240">
                  <a:moveTo>
                    <a:pt x="0" y="0"/>
                  </a:moveTo>
                  <a:lnTo>
                    <a:pt x="4692452" y="0"/>
                  </a:lnTo>
                  <a:lnTo>
                    <a:pt x="4692452" y="528240"/>
                  </a:lnTo>
                  <a:lnTo>
                    <a:pt x="0" y="528240"/>
                  </a:lnTo>
                  <a:close/>
                </a:path>
              </a:pathLst>
            </a:custGeom>
            <a:solidFill>
              <a:srgbClr val="000000">
                <a:alpha val="0"/>
              </a:srgbClr>
            </a:solidFill>
          </p:spPr>
        </p:sp>
        <p:sp>
          <p:nvSpPr>
            <p:cNvPr id="14" name="TextBox 14"/>
            <p:cNvSpPr txBox="1"/>
            <p:nvPr/>
          </p:nvSpPr>
          <p:spPr>
            <a:xfrm>
              <a:off x="0" y="-19050"/>
              <a:ext cx="4692452" cy="547290"/>
            </a:xfrm>
            <a:prstGeom prst="rect">
              <a:avLst/>
            </a:prstGeom>
          </p:spPr>
          <p:txBody>
            <a:bodyPr lIns="0" tIns="0" rIns="0" bIns="0" rtlCol="0" anchor="t"/>
            <a:lstStyle/>
            <a:p>
              <a:pPr algn="l">
                <a:lnSpc>
                  <a:spcPts val="3062"/>
                </a:lnSpc>
              </a:pPr>
              <a:r>
                <a:rPr lang="en-US" sz="2437" b="1">
                  <a:solidFill>
                    <a:srgbClr val="3B4E4E"/>
                  </a:solidFill>
                  <a:latin typeface="Arimo Bold"/>
                  <a:ea typeface="Arimo Bold"/>
                  <a:cs typeface="Arimo Bold"/>
                  <a:sym typeface="Arimo Bold"/>
                </a:rPr>
                <a:t>Improved Efficiency</a:t>
              </a:r>
            </a:p>
          </p:txBody>
        </p:sp>
      </p:grpSp>
      <p:grpSp>
        <p:nvGrpSpPr>
          <p:cNvPr id="15" name="Group 15"/>
          <p:cNvGrpSpPr/>
          <p:nvPr/>
        </p:nvGrpSpPr>
        <p:grpSpPr>
          <a:xfrm>
            <a:off x="2536031" y="3884860"/>
            <a:ext cx="8006358" cy="405705"/>
            <a:chOff x="0" y="0"/>
            <a:chExt cx="10675143" cy="540940"/>
          </a:xfrm>
        </p:grpSpPr>
        <p:sp>
          <p:nvSpPr>
            <p:cNvPr id="16" name="Freeform 16"/>
            <p:cNvSpPr/>
            <p:nvPr/>
          </p:nvSpPr>
          <p:spPr>
            <a:xfrm>
              <a:off x="0" y="0"/>
              <a:ext cx="10675143" cy="540940"/>
            </a:xfrm>
            <a:custGeom>
              <a:avLst/>
              <a:gdLst/>
              <a:ahLst/>
              <a:cxnLst/>
              <a:rect l="l" t="t" r="r" b="b"/>
              <a:pathLst>
                <a:path w="10675143" h="540940">
                  <a:moveTo>
                    <a:pt x="0" y="0"/>
                  </a:moveTo>
                  <a:lnTo>
                    <a:pt x="10675143" y="0"/>
                  </a:lnTo>
                  <a:lnTo>
                    <a:pt x="10675143" y="540940"/>
                  </a:lnTo>
                  <a:lnTo>
                    <a:pt x="0" y="540940"/>
                  </a:lnTo>
                  <a:close/>
                </a:path>
              </a:pathLst>
            </a:custGeom>
            <a:solidFill>
              <a:srgbClr val="000000">
                <a:alpha val="0"/>
              </a:srgbClr>
            </a:solidFill>
          </p:spPr>
        </p:sp>
        <p:sp>
          <p:nvSpPr>
            <p:cNvPr id="17" name="TextBox 17"/>
            <p:cNvSpPr txBox="1"/>
            <p:nvPr/>
          </p:nvSpPr>
          <p:spPr>
            <a:xfrm>
              <a:off x="0" y="-133350"/>
              <a:ext cx="10675143" cy="674290"/>
            </a:xfrm>
            <a:prstGeom prst="rect">
              <a:avLst/>
            </a:prstGeom>
          </p:spPr>
          <p:txBody>
            <a:bodyPr lIns="0" tIns="0" rIns="0" bIns="0" rtlCol="0" anchor="t"/>
            <a:lstStyle/>
            <a:p>
              <a:pPr algn="l">
                <a:lnSpc>
                  <a:spcPts val="3187"/>
                </a:lnSpc>
              </a:pPr>
              <a:r>
                <a:rPr lang="en-US" sz="1937" dirty="0">
                  <a:solidFill>
                    <a:srgbClr val="3B4E4E"/>
                  </a:solidFill>
                  <a:latin typeface="Overpass Light"/>
                  <a:ea typeface="Overpass Light"/>
                  <a:cs typeface="Overpass Light"/>
                  <a:sym typeface="Overpass Light"/>
                </a:rPr>
                <a:t>Reduced manual processing time for clinical documentation.</a:t>
              </a:r>
            </a:p>
          </p:txBody>
        </p:sp>
      </p:grpSp>
      <p:sp>
        <p:nvSpPr>
          <p:cNvPr id="18" name="Freeform 18" descr="preencoded.png"/>
          <p:cNvSpPr/>
          <p:nvPr/>
        </p:nvSpPr>
        <p:spPr>
          <a:xfrm>
            <a:off x="887611" y="4604594"/>
            <a:ext cx="1268016" cy="1521619"/>
          </a:xfrm>
          <a:custGeom>
            <a:avLst/>
            <a:gdLst/>
            <a:ahLst/>
            <a:cxnLst/>
            <a:rect l="l" t="t" r="r" b="b"/>
            <a:pathLst>
              <a:path w="1268016" h="1521619">
                <a:moveTo>
                  <a:pt x="0" y="0"/>
                </a:moveTo>
                <a:lnTo>
                  <a:pt x="1268016" y="0"/>
                </a:lnTo>
                <a:lnTo>
                  <a:pt x="1268016" y="1521618"/>
                </a:lnTo>
                <a:lnTo>
                  <a:pt x="0" y="1521618"/>
                </a:lnTo>
                <a:lnTo>
                  <a:pt x="0" y="0"/>
                </a:lnTo>
                <a:close/>
              </a:path>
            </a:pathLst>
          </a:custGeom>
          <a:blipFill>
            <a:blip r:embed="rId7"/>
            <a:stretch>
              <a:fillRect t="-125" b="-125"/>
            </a:stretch>
          </a:blipFill>
        </p:spPr>
      </p:sp>
      <p:grpSp>
        <p:nvGrpSpPr>
          <p:cNvPr id="19" name="Group 19"/>
          <p:cNvGrpSpPr/>
          <p:nvPr/>
        </p:nvGrpSpPr>
        <p:grpSpPr>
          <a:xfrm>
            <a:off x="2536031" y="4858196"/>
            <a:ext cx="4082355" cy="396180"/>
            <a:chOff x="0" y="0"/>
            <a:chExt cx="5443140" cy="528240"/>
          </a:xfrm>
        </p:grpSpPr>
        <p:sp>
          <p:nvSpPr>
            <p:cNvPr id="20" name="Freeform 20"/>
            <p:cNvSpPr/>
            <p:nvPr/>
          </p:nvSpPr>
          <p:spPr>
            <a:xfrm>
              <a:off x="0" y="0"/>
              <a:ext cx="5443140" cy="528240"/>
            </a:xfrm>
            <a:custGeom>
              <a:avLst/>
              <a:gdLst/>
              <a:ahLst/>
              <a:cxnLst/>
              <a:rect l="l" t="t" r="r" b="b"/>
              <a:pathLst>
                <a:path w="5443140" h="528240">
                  <a:moveTo>
                    <a:pt x="0" y="0"/>
                  </a:moveTo>
                  <a:lnTo>
                    <a:pt x="5443140" y="0"/>
                  </a:lnTo>
                  <a:lnTo>
                    <a:pt x="5443140" y="528240"/>
                  </a:lnTo>
                  <a:lnTo>
                    <a:pt x="0" y="528240"/>
                  </a:lnTo>
                  <a:close/>
                </a:path>
              </a:pathLst>
            </a:custGeom>
            <a:solidFill>
              <a:srgbClr val="000000">
                <a:alpha val="0"/>
              </a:srgbClr>
            </a:solidFill>
          </p:spPr>
        </p:sp>
        <p:sp>
          <p:nvSpPr>
            <p:cNvPr id="21" name="TextBox 21"/>
            <p:cNvSpPr txBox="1"/>
            <p:nvPr/>
          </p:nvSpPr>
          <p:spPr>
            <a:xfrm>
              <a:off x="0" y="-19050"/>
              <a:ext cx="5443140" cy="547290"/>
            </a:xfrm>
            <a:prstGeom prst="rect">
              <a:avLst/>
            </a:prstGeom>
          </p:spPr>
          <p:txBody>
            <a:bodyPr lIns="0" tIns="0" rIns="0" bIns="0" rtlCol="0" anchor="t"/>
            <a:lstStyle/>
            <a:p>
              <a:pPr algn="l">
                <a:lnSpc>
                  <a:spcPts val="3062"/>
                </a:lnSpc>
              </a:pPr>
              <a:r>
                <a:rPr lang="en-US" sz="2437" b="1">
                  <a:solidFill>
                    <a:srgbClr val="3B4E4E"/>
                  </a:solidFill>
                  <a:latin typeface="Arimo Bold"/>
                  <a:ea typeface="Arimo Bold"/>
                  <a:cs typeface="Arimo Bold"/>
                  <a:sym typeface="Arimo Bold"/>
                </a:rPr>
                <a:t>Enhanced Data Access</a:t>
              </a:r>
            </a:p>
          </p:txBody>
        </p:sp>
      </p:grpSp>
      <p:grpSp>
        <p:nvGrpSpPr>
          <p:cNvPr id="22" name="Group 22"/>
          <p:cNvGrpSpPr/>
          <p:nvPr/>
        </p:nvGrpSpPr>
        <p:grpSpPr>
          <a:xfrm>
            <a:off x="2536031" y="5406479"/>
            <a:ext cx="8006358" cy="405705"/>
            <a:chOff x="0" y="0"/>
            <a:chExt cx="10675143" cy="540940"/>
          </a:xfrm>
        </p:grpSpPr>
        <p:sp>
          <p:nvSpPr>
            <p:cNvPr id="23" name="Freeform 23"/>
            <p:cNvSpPr/>
            <p:nvPr/>
          </p:nvSpPr>
          <p:spPr>
            <a:xfrm>
              <a:off x="0" y="0"/>
              <a:ext cx="10675143" cy="540940"/>
            </a:xfrm>
            <a:custGeom>
              <a:avLst/>
              <a:gdLst/>
              <a:ahLst/>
              <a:cxnLst/>
              <a:rect l="l" t="t" r="r" b="b"/>
              <a:pathLst>
                <a:path w="10675143" h="540940">
                  <a:moveTo>
                    <a:pt x="0" y="0"/>
                  </a:moveTo>
                  <a:lnTo>
                    <a:pt x="10675143" y="0"/>
                  </a:lnTo>
                  <a:lnTo>
                    <a:pt x="10675143" y="540940"/>
                  </a:lnTo>
                  <a:lnTo>
                    <a:pt x="0" y="540940"/>
                  </a:lnTo>
                  <a:close/>
                </a:path>
              </a:pathLst>
            </a:custGeom>
            <a:solidFill>
              <a:srgbClr val="000000">
                <a:alpha val="0"/>
              </a:srgbClr>
            </a:solidFill>
          </p:spPr>
        </p:sp>
        <p:sp>
          <p:nvSpPr>
            <p:cNvPr id="24" name="TextBox 24"/>
            <p:cNvSpPr txBox="1"/>
            <p:nvPr/>
          </p:nvSpPr>
          <p:spPr>
            <a:xfrm>
              <a:off x="0" y="-133350"/>
              <a:ext cx="10675143" cy="674290"/>
            </a:xfrm>
            <a:prstGeom prst="rect">
              <a:avLst/>
            </a:prstGeom>
          </p:spPr>
          <p:txBody>
            <a:bodyPr lIns="0" tIns="0" rIns="0" bIns="0" rtlCol="0" anchor="t"/>
            <a:lstStyle/>
            <a:p>
              <a:pPr algn="l">
                <a:lnSpc>
                  <a:spcPts val="3187"/>
                </a:lnSpc>
              </a:pPr>
              <a:r>
                <a:rPr lang="en-US" sz="1937">
                  <a:solidFill>
                    <a:srgbClr val="3B4E4E"/>
                  </a:solidFill>
                  <a:latin typeface="Overpass Light"/>
                  <a:ea typeface="Overpass Light"/>
                  <a:cs typeface="Overpass Light"/>
                  <a:sym typeface="Overpass Light"/>
                </a:rPr>
                <a:t>Better integration between paper records and digital systems.</a:t>
              </a:r>
            </a:p>
          </p:txBody>
        </p:sp>
      </p:grpSp>
      <p:sp>
        <p:nvSpPr>
          <p:cNvPr id="25" name="Freeform 25" descr="preencoded.png"/>
          <p:cNvSpPr/>
          <p:nvPr/>
        </p:nvSpPr>
        <p:spPr>
          <a:xfrm>
            <a:off x="887611" y="6126212"/>
            <a:ext cx="1268016" cy="1521619"/>
          </a:xfrm>
          <a:custGeom>
            <a:avLst/>
            <a:gdLst/>
            <a:ahLst/>
            <a:cxnLst/>
            <a:rect l="l" t="t" r="r" b="b"/>
            <a:pathLst>
              <a:path w="1268016" h="1521619">
                <a:moveTo>
                  <a:pt x="0" y="0"/>
                </a:moveTo>
                <a:lnTo>
                  <a:pt x="1268016" y="0"/>
                </a:lnTo>
                <a:lnTo>
                  <a:pt x="1268016" y="1521619"/>
                </a:lnTo>
                <a:lnTo>
                  <a:pt x="0" y="1521619"/>
                </a:lnTo>
                <a:lnTo>
                  <a:pt x="0" y="0"/>
                </a:lnTo>
                <a:close/>
              </a:path>
            </a:pathLst>
          </a:custGeom>
          <a:blipFill>
            <a:blip r:embed="rId8"/>
            <a:stretch>
              <a:fillRect t="-125" b="-125"/>
            </a:stretch>
          </a:blipFill>
        </p:spPr>
      </p:sp>
      <p:grpSp>
        <p:nvGrpSpPr>
          <p:cNvPr id="26" name="Group 26"/>
          <p:cNvGrpSpPr/>
          <p:nvPr/>
        </p:nvGrpSpPr>
        <p:grpSpPr>
          <a:xfrm>
            <a:off x="2536031" y="6379815"/>
            <a:ext cx="4226868" cy="396180"/>
            <a:chOff x="0" y="0"/>
            <a:chExt cx="5635823" cy="528240"/>
          </a:xfrm>
        </p:grpSpPr>
        <p:sp>
          <p:nvSpPr>
            <p:cNvPr id="27" name="Freeform 27"/>
            <p:cNvSpPr/>
            <p:nvPr/>
          </p:nvSpPr>
          <p:spPr>
            <a:xfrm>
              <a:off x="0" y="0"/>
              <a:ext cx="5635823" cy="528240"/>
            </a:xfrm>
            <a:custGeom>
              <a:avLst/>
              <a:gdLst/>
              <a:ahLst/>
              <a:cxnLst/>
              <a:rect l="l" t="t" r="r" b="b"/>
              <a:pathLst>
                <a:path w="5635823" h="528240">
                  <a:moveTo>
                    <a:pt x="0" y="0"/>
                  </a:moveTo>
                  <a:lnTo>
                    <a:pt x="5635823" y="0"/>
                  </a:lnTo>
                  <a:lnTo>
                    <a:pt x="5635823" y="528240"/>
                  </a:lnTo>
                  <a:lnTo>
                    <a:pt x="0" y="528240"/>
                  </a:lnTo>
                  <a:close/>
                </a:path>
              </a:pathLst>
            </a:custGeom>
            <a:solidFill>
              <a:srgbClr val="000000">
                <a:alpha val="0"/>
              </a:srgbClr>
            </a:solidFill>
          </p:spPr>
        </p:sp>
        <p:sp>
          <p:nvSpPr>
            <p:cNvPr id="28" name="TextBox 28"/>
            <p:cNvSpPr txBox="1"/>
            <p:nvPr/>
          </p:nvSpPr>
          <p:spPr>
            <a:xfrm>
              <a:off x="0" y="-19050"/>
              <a:ext cx="5635823" cy="547290"/>
            </a:xfrm>
            <a:prstGeom prst="rect">
              <a:avLst/>
            </a:prstGeom>
          </p:spPr>
          <p:txBody>
            <a:bodyPr lIns="0" tIns="0" rIns="0" bIns="0" rtlCol="0" anchor="t"/>
            <a:lstStyle/>
            <a:p>
              <a:pPr algn="l">
                <a:lnSpc>
                  <a:spcPts val="3062"/>
                </a:lnSpc>
              </a:pPr>
              <a:r>
                <a:rPr lang="en-US" sz="2437" b="1">
                  <a:solidFill>
                    <a:srgbClr val="3B4E4E"/>
                  </a:solidFill>
                  <a:latin typeface="Arimo Bold"/>
                  <a:ea typeface="Arimo Bold"/>
                  <a:cs typeface="Arimo Bold"/>
                  <a:sym typeface="Arimo Bold"/>
                </a:rPr>
                <a:t>Research Advancement</a:t>
              </a:r>
            </a:p>
          </p:txBody>
        </p:sp>
      </p:grpSp>
      <p:grpSp>
        <p:nvGrpSpPr>
          <p:cNvPr id="29" name="Group 29"/>
          <p:cNvGrpSpPr/>
          <p:nvPr/>
        </p:nvGrpSpPr>
        <p:grpSpPr>
          <a:xfrm>
            <a:off x="2536031" y="6928097"/>
            <a:ext cx="8006358" cy="405705"/>
            <a:chOff x="0" y="0"/>
            <a:chExt cx="10675143" cy="540940"/>
          </a:xfrm>
        </p:grpSpPr>
        <p:sp>
          <p:nvSpPr>
            <p:cNvPr id="30" name="Freeform 30"/>
            <p:cNvSpPr/>
            <p:nvPr/>
          </p:nvSpPr>
          <p:spPr>
            <a:xfrm>
              <a:off x="0" y="0"/>
              <a:ext cx="10675143" cy="540940"/>
            </a:xfrm>
            <a:custGeom>
              <a:avLst/>
              <a:gdLst/>
              <a:ahLst/>
              <a:cxnLst/>
              <a:rect l="l" t="t" r="r" b="b"/>
              <a:pathLst>
                <a:path w="10675143" h="540940">
                  <a:moveTo>
                    <a:pt x="0" y="0"/>
                  </a:moveTo>
                  <a:lnTo>
                    <a:pt x="10675143" y="0"/>
                  </a:lnTo>
                  <a:lnTo>
                    <a:pt x="10675143" y="540940"/>
                  </a:lnTo>
                  <a:lnTo>
                    <a:pt x="0" y="540940"/>
                  </a:lnTo>
                  <a:close/>
                </a:path>
              </a:pathLst>
            </a:custGeom>
            <a:solidFill>
              <a:srgbClr val="000000">
                <a:alpha val="0"/>
              </a:srgbClr>
            </a:solidFill>
          </p:spPr>
        </p:sp>
        <p:sp>
          <p:nvSpPr>
            <p:cNvPr id="31" name="TextBox 31"/>
            <p:cNvSpPr txBox="1"/>
            <p:nvPr/>
          </p:nvSpPr>
          <p:spPr>
            <a:xfrm>
              <a:off x="0" y="-133350"/>
              <a:ext cx="10675143" cy="674290"/>
            </a:xfrm>
            <a:prstGeom prst="rect">
              <a:avLst/>
            </a:prstGeom>
          </p:spPr>
          <p:txBody>
            <a:bodyPr lIns="0" tIns="0" rIns="0" bIns="0" rtlCol="0" anchor="t"/>
            <a:lstStyle/>
            <a:p>
              <a:pPr algn="l">
                <a:lnSpc>
                  <a:spcPts val="3187"/>
                </a:lnSpc>
              </a:pPr>
              <a:r>
                <a:rPr lang="en-US" sz="1937">
                  <a:solidFill>
                    <a:srgbClr val="3B4E4E"/>
                  </a:solidFill>
                  <a:latin typeface="Overpass Light"/>
                  <a:ea typeface="Overpass Light"/>
                  <a:cs typeface="Overpass Light"/>
                  <a:sym typeface="Overpass Light"/>
                </a:rPr>
                <a:t>Unlocked insights from previously inaccessible documentation.</a:t>
              </a:r>
            </a:p>
          </p:txBody>
        </p:sp>
      </p:grpSp>
      <p:sp>
        <p:nvSpPr>
          <p:cNvPr id="32" name="Freeform 32" descr="preencoded.png"/>
          <p:cNvSpPr/>
          <p:nvPr/>
        </p:nvSpPr>
        <p:spPr>
          <a:xfrm>
            <a:off x="887611" y="7647831"/>
            <a:ext cx="1268016" cy="1521619"/>
          </a:xfrm>
          <a:custGeom>
            <a:avLst/>
            <a:gdLst/>
            <a:ahLst/>
            <a:cxnLst/>
            <a:rect l="l" t="t" r="r" b="b"/>
            <a:pathLst>
              <a:path w="1268016" h="1521619">
                <a:moveTo>
                  <a:pt x="0" y="0"/>
                </a:moveTo>
                <a:lnTo>
                  <a:pt x="1268016" y="0"/>
                </a:lnTo>
                <a:lnTo>
                  <a:pt x="1268016" y="1521619"/>
                </a:lnTo>
                <a:lnTo>
                  <a:pt x="0" y="1521619"/>
                </a:lnTo>
                <a:lnTo>
                  <a:pt x="0" y="0"/>
                </a:lnTo>
                <a:close/>
              </a:path>
            </a:pathLst>
          </a:custGeom>
          <a:blipFill>
            <a:blip r:embed="rId9"/>
            <a:stretch>
              <a:fillRect t="-125" b="-125"/>
            </a:stretch>
          </a:blipFill>
        </p:spPr>
      </p:sp>
      <p:grpSp>
        <p:nvGrpSpPr>
          <p:cNvPr id="33" name="Group 33"/>
          <p:cNvGrpSpPr/>
          <p:nvPr/>
        </p:nvGrpSpPr>
        <p:grpSpPr>
          <a:xfrm>
            <a:off x="2536031" y="7901434"/>
            <a:ext cx="3345061" cy="396180"/>
            <a:chOff x="0" y="0"/>
            <a:chExt cx="4460082" cy="528240"/>
          </a:xfrm>
        </p:grpSpPr>
        <p:sp>
          <p:nvSpPr>
            <p:cNvPr id="34" name="Freeform 34"/>
            <p:cNvSpPr/>
            <p:nvPr/>
          </p:nvSpPr>
          <p:spPr>
            <a:xfrm>
              <a:off x="0" y="0"/>
              <a:ext cx="4460082" cy="528240"/>
            </a:xfrm>
            <a:custGeom>
              <a:avLst/>
              <a:gdLst/>
              <a:ahLst/>
              <a:cxnLst/>
              <a:rect l="l" t="t" r="r" b="b"/>
              <a:pathLst>
                <a:path w="4460082" h="528240">
                  <a:moveTo>
                    <a:pt x="0" y="0"/>
                  </a:moveTo>
                  <a:lnTo>
                    <a:pt x="4460082" y="0"/>
                  </a:lnTo>
                  <a:lnTo>
                    <a:pt x="4460082" y="528240"/>
                  </a:lnTo>
                  <a:lnTo>
                    <a:pt x="0" y="528240"/>
                  </a:lnTo>
                  <a:close/>
                </a:path>
              </a:pathLst>
            </a:custGeom>
            <a:solidFill>
              <a:srgbClr val="000000">
                <a:alpha val="0"/>
              </a:srgbClr>
            </a:solidFill>
          </p:spPr>
        </p:sp>
        <p:sp>
          <p:nvSpPr>
            <p:cNvPr id="35" name="TextBox 35"/>
            <p:cNvSpPr txBox="1"/>
            <p:nvPr/>
          </p:nvSpPr>
          <p:spPr>
            <a:xfrm>
              <a:off x="0" y="-19050"/>
              <a:ext cx="4460082" cy="547290"/>
            </a:xfrm>
            <a:prstGeom prst="rect">
              <a:avLst/>
            </a:prstGeom>
          </p:spPr>
          <p:txBody>
            <a:bodyPr lIns="0" tIns="0" rIns="0" bIns="0" rtlCol="0" anchor="t"/>
            <a:lstStyle/>
            <a:p>
              <a:pPr algn="l">
                <a:lnSpc>
                  <a:spcPts val="3062"/>
                </a:lnSpc>
              </a:pPr>
              <a:r>
                <a:rPr lang="en-US" sz="2437" b="1">
                  <a:solidFill>
                    <a:srgbClr val="3B4E4E"/>
                  </a:solidFill>
                  <a:latin typeface="Arimo Bold"/>
                  <a:ea typeface="Arimo Bold"/>
                  <a:cs typeface="Arimo Bold"/>
                  <a:sym typeface="Arimo Bold"/>
                </a:rPr>
                <a:t>Better Patient Care</a:t>
              </a:r>
            </a:p>
          </p:txBody>
        </p:sp>
      </p:grpSp>
      <p:grpSp>
        <p:nvGrpSpPr>
          <p:cNvPr id="36" name="Group 36"/>
          <p:cNvGrpSpPr/>
          <p:nvPr/>
        </p:nvGrpSpPr>
        <p:grpSpPr>
          <a:xfrm>
            <a:off x="2536031" y="8449716"/>
            <a:ext cx="8006358" cy="405705"/>
            <a:chOff x="0" y="0"/>
            <a:chExt cx="10675143" cy="540940"/>
          </a:xfrm>
        </p:grpSpPr>
        <p:sp>
          <p:nvSpPr>
            <p:cNvPr id="37" name="Freeform 37"/>
            <p:cNvSpPr/>
            <p:nvPr/>
          </p:nvSpPr>
          <p:spPr>
            <a:xfrm>
              <a:off x="0" y="0"/>
              <a:ext cx="10675143" cy="540940"/>
            </a:xfrm>
            <a:custGeom>
              <a:avLst/>
              <a:gdLst/>
              <a:ahLst/>
              <a:cxnLst/>
              <a:rect l="l" t="t" r="r" b="b"/>
              <a:pathLst>
                <a:path w="10675143" h="540940">
                  <a:moveTo>
                    <a:pt x="0" y="0"/>
                  </a:moveTo>
                  <a:lnTo>
                    <a:pt x="10675143" y="0"/>
                  </a:lnTo>
                  <a:lnTo>
                    <a:pt x="10675143" y="540940"/>
                  </a:lnTo>
                  <a:lnTo>
                    <a:pt x="0" y="540940"/>
                  </a:lnTo>
                  <a:close/>
                </a:path>
              </a:pathLst>
            </a:custGeom>
            <a:solidFill>
              <a:srgbClr val="000000">
                <a:alpha val="0"/>
              </a:srgbClr>
            </a:solidFill>
          </p:spPr>
        </p:sp>
        <p:sp>
          <p:nvSpPr>
            <p:cNvPr id="38" name="TextBox 38"/>
            <p:cNvSpPr txBox="1"/>
            <p:nvPr/>
          </p:nvSpPr>
          <p:spPr>
            <a:xfrm>
              <a:off x="0" y="-133350"/>
              <a:ext cx="10675143" cy="674290"/>
            </a:xfrm>
            <a:prstGeom prst="rect">
              <a:avLst/>
            </a:prstGeom>
          </p:spPr>
          <p:txBody>
            <a:bodyPr lIns="0" tIns="0" rIns="0" bIns="0" rtlCol="0" anchor="t"/>
            <a:lstStyle/>
            <a:p>
              <a:pPr algn="l">
                <a:lnSpc>
                  <a:spcPts val="3187"/>
                </a:lnSpc>
              </a:pPr>
              <a:r>
                <a:rPr lang="en-US" sz="1937">
                  <a:solidFill>
                    <a:srgbClr val="3B4E4E"/>
                  </a:solidFill>
                  <a:latin typeface="Overpass Light"/>
                  <a:ea typeface="Overpass Light"/>
                  <a:cs typeface="Overpass Light"/>
                  <a:sym typeface="Overpass Light"/>
                </a:rPr>
                <a:t>More complete information available at point of care.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4" name="TextBox 4"/>
          <p:cNvSpPr txBox="1"/>
          <p:nvPr/>
        </p:nvSpPr>
        <p:spPr>
          <a:xfrm>
            <a:off x="1652221" y="2841244"/>
            <a:ext cx="14983558" cy="2868927"/>
          </a:xfrm>
          <a:prstGeom prst="rect">
            <a:avLst/>
          </a:prstGeom>
        </p:spPr>
        <p:txBody>
          <a:bodyPr lIns="0" tIns="0" rIns="0" bIns="0" rtlCol="0" anchor="t">
            <a:spAutoFit/>
          </a:bodyPr>
          <a:lstStyle/>
          <a:p>
            <a:pPr algn="l">
              <a:lnSpc>
                <a:spcPts val="3821"/>
              </a:lnSpc>
              <a:spcBef>
                <a:spcPct val="0"/>
              </a:spcBef>
            </a:pPr>
            <a:r>
              <a:rPr lang="en-US" sz="2200" dirty="0">
                <a:solidFill>
                  <a:srgbClr val="000000"/>
                </a:solidFill>
                <a:latin typeface="Overpass Light" panose="020B0604020202020204" charset="0"/>
                <a:ea typeface="Arimo Bold"/>
                <a:cs typeface="Arimo Bold"/>
                <a:sym typeface="Arimo Bold"/>
              </a:rPr>
              <a:t>The developed system bridges the gap between raw medical documents and meaningful digital insights by combining OCR and advanced NLP </a:t>
            </a:r>
            <a:r>
              <a:rPr lang="en-US" sz="2200" dirty="0" err="1">
                <a:solidFill>
                  <a:srgbClr val="000000"/>
                </a:solidFill>
                <a:latin typeface="Overpass Light" panose="020B0604020202020204" charset="0"/>
                <a:ea typeface="Arimo Bold"/>
                <a:cs typeface="Arimo Bold"/>
                <a:sym typeface="Arimo Bold"/>
              </a:rPr>
              <a:t>techniques.It</a:t>
            </a:r>
            <a:r>
              <a:rPr lang="en-US" sz="2200" dirty="0">
                <a:solidFill>
                  <a:srgbClr val="000000"/>
                </a:solidFill>
                <a:latin typeface="Overpass Light" panose="020B0604020202020204" charset="0"/>
                <a:ea typeface="Arimo Bold"/>
                <a:cs typeface="Arimo Bold"/>
                <a:sym typeface="Arimo Bold"/>
              </a:rPr>
              <a:t> automates the extraction, cleaning, and analysis of unstructured text from images and PDFs, minimizing manual effort and reducing errors in clinical </a:t>
            </a:r>
            <a:r>
              <a:rPr lang="en-US" sz="2200" dirty="0" err="1">
                <a:solidFill>
                  <a:srgbClr val="000000"/>
                </a:solidFill>
                <a:latin typeface="Overpass Light" panose="020B0604020202020204" charset="0"/>
                <a:ea typeface="Arimo Bold"/>
                <a:cs typeface="Arimo Bold"/>
                <a:sym typeface="Arimo Bold"/>
              </a:rPr>
              <a:t>documentation.With</a:t>
            </a:r>
            <a:r>
              <a:rPr lang="en-US" sz="2200" dirty="0">
                <a:solidFill>
                  <a:srgbClr val="000000"/>
                </a:solidFill>
                <a:latin typeface="Overpass Light" panose="020B0604020202020204" charset="0"/>
                <a:ea typeface="Arimo Bold"/>
                <a:cs typeface="Arimo Bold"/>
                <a:sym typeface="Arimo Bold"/>
              </a:rPr>
              <a:t> features like readability scoring and AI-driven suggestions, the tool enhances the clarity and accessibility of digitized </a:t>
            </a:r>
            <a:r>
              <a:rPr lang="en-US" sz="2200" dirty="0" err="1">
                <a:solidFill>
                  <a:srgbClr val="000000"/>
                </a:solidFill>
                <a:latin typeface="Overpass Light" panose="020B0604020202020204" charset="0"/>
                <a:ea typeface="Arimo Bold"/>
                <a:cs typeface="Arimo Bold"/>
                <a:sym typeface="Arimo Bold"/>
              </a:rPr>
              <a:t>content.Overall</a:t>
            </a:r>
            <a:r>
              <a:rPr lang="en-US" sz="2200" dirty="0">
                <a:solidFill>
                  <a:srgbClr val="000000"/>
                </a:solidFill>
                <a:latin typeface="Overpass Light" panose="020B0604020202020204" charset="0"/>
                <a:ea typeface="Arimo Bold"/>
                <a:cs typeface="Arimo Bold"/>
                <a:sym typeface="Arimo Bold"/>
              </a:rPr>
              <a:t>, this solution streamlines healthcare data processing and sets the foundation for scalable, intelligent documentation systems in the medical field.</a:t>
            </a:r>
          </a:p>
        </p:txBody>
      </p:sp>
      <p:sp>
        <p:nvSpPr>
          <p:cNvPr id="5" name="TextBox 5"/>
          <p:cNvSpPr txBox="1"/>
          <p:nvPr/>
        </p:nvSpPr>
        <p:spPr>
          <a:xfrm>
            <a:off x="6518334" y="971550"/>
            <a:ext cx="4477000" cy="898144"/>
          </a:xfrm>
          <a:prstGeom prst="rect">
            <a:avLst/>
          </a:prstGeom>
        </p:spPr>
        <p:txBody>
          <a:bodyPr lIns="0" tIns="0" rIns="0" bIns="0" rtlCol="0" anchor="t">
            <a:spAutoFit/>
          </a:bodyPr>
          <a:lstStyle/>
          <a:p>
            <a:pPr algn="ctr">
              <a:lnSpc>
                <a:spcPts val="6949"/>
              </a:lnSpc>
              <a:spcBef>
                <a:spcPct val="0"/>
              </a:spcBef>
            </a:pPr>
            <a:r>
              <a:rPr lang="en-US" sz="5559" b="1">
                <a:solidFill>
                  <a:srgbClr val="000000"/>
                </a:solidFill>
                <a:latin typeface="Arimo Bold"/>
                <a:ea typeface="Arimo Bold"/>
                <a:cs typeface="Arimo Bold"/>
                <a:sym typeface="Arimo Bold"/>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4" name="TextBox 4"/>
          <p:cNvSpPr txBox="1"/>
          <p:nvPr/>
        </p:nvSpPr>
        <p:spPr>
          <a:xfrm>
            <a:off x="7022607" y="387032"/>
            <a:ext cx="4242786" cy="641668"/>
          </a:xfrm>
          <a:prstGeom prst="rect">
            <a:avLst/>
          </a:prstGeom>
        </p:spPr>
        <p:txBody>
          <a:bodyPr lIns="0" tIns="0" rIns="0" bIns="0" rtlCol="0" anchor="t">
            <a:spAutoFit/>
          </a:bodyPr>
          <a:lstStyle/>
          <a:p>
            <a:pPr algn="ctr">
              <a:lnSpc>
                <a:spcPts val="4937"/>
              </a:lnSpc>
              <a:spcBef>
                <a:spcPct val="0"/>
              </a:spcBef>
            </a:pPr>
            <a:r>
              <a:rPr lang="en-US" sz="3949" b="1" u="sng">
                <a:solidFill>
                  <a:srgbClr val="000000"/>
                </a:solidFill>
                <a:latin typeface="Arimo Bold"/>
                <a:ea typeface="Arimo Bold"/>
                <a:cs typeface="Arimo Bold"/>
                <a:sym typeface="Arimo Bold"/>
              </a:rPr>
              <a:t>Introduction</a:t>
            </a:r>
          </a:p>
        </p:txBody>
      </p:sp>
      <p:sp>
        <p:nvSpPr>
          <p:cNvPr id="5" name="TextBox 5"/>
          <p:cNvSpPr txBox="1"/>
          <p:nvPr/>
        </p:nvSpPr>
        <p:spPr>
          <a:xfrm>
            <a:off x="1365775" y="2552700"/>
            <a:ext cx="15556449" cy="4068230"/>
          </a:xfrm>
          <a:prstGeom prst="rect">
            <a:avLst/>
          </a:prstGeom>
        </p:spPr>
        <p:txBody>
          <a:bodyPr lIns="0" tIns="0" rIns="0" bIns="0" rtlCol="0" anchor="t">
            <a:spAutoFit/>
          </a:bodyPr>
          <a:lstStyle/>
          <a:p>
            <a:pPr algn="l">
              <a:lnSpc>
                <a:spcPts val="2893"/>
              </a:lnSpc>
              <a:spcBef>
                <a:spcPct val="0"/>
              </a:spcBef>
            </a:pPr>
            <a:r>
              <a:rPr lang="en-US" sz="2314" dirty="0">
                <a:solidFill>
                  <a:srgbClr val="000000"/>
                </a:solidFill>
                <a:latin typeface="Overpass Light" panose="020B0604020202020204" charset="0"/>
                <a:ea typeface="Arimo Bold"/>
                <a:cs typeface="Arimo Bold"/>
                <a:sym typeface="Arimo Bold"/>
              </a:rPr>
              <a:t>This powerful document processing tool combines Optical Character Recognition (OCR) and Natural Language Processing (NLP) to transform scanned images and PDFs into clean, structured, and analyzed text.</a:t>
            </a:r>
          </a:p>
          <a:p>
            <a:pPr algn="l">
              <a:lnSpc>
                <a:spcPts val="2893"/>
              </a:lnSpc>
              <a:spcBef>
                <a:spcPct val="0"/>
              </a:spcBef>
            </a:pPr>
            <a:endParaRPr lang="en-US" sz="2314" dirty="0">
              <a:solidFill>
                <a:srgbClr val="000000"/>
              </a:solidFill>
              <a:latin typeface="Overpass Light" panose="020B0604020202020204" charset="0"/>
              <a:ea typeface="Arimo Bold"/>
              <a:cs typeface="Arimo Bold"/>
              <a:sym typeface="Arimo Bold"/>
            </a:endParaRPr>
          </a:p>
          <a:p>
            <a:pPr algn="l">
              <a:lnSpc>
                <a:spcPts val="2893"/>
              </a:lnSpc>
              <a:spcBef>
                <a:spcPct val="0"/>
              </a:spcBef>
            </a:pPr>
            <a:r>
              <a:rPr lang="en-US" sz="2314" dirty="0">
                <a:solidFill>
                  <a:srgbClr val="000000"/>
                </a:solidFill>
                <a:latin typeface="Overpass Light" panose="020B0604020202020204" charset="0"/>
                <a:ea typeface="Arimo Bold"/>
                <a:cs typeface="Arimo Bold"/>
                <a:sym typeface="Arimo Bold"/>
              </a:rPr>
              <a:t>It extracts content, corrects OCR artifacts, fixes spelling and grammar, and provides deep analysis through readability scoring and entity recognition.</a:t>
            </a:r>
          </a:p>
          <a:p>
            <a:pPr algn="l">
              <a:lnSpc>
                <a:spcPts val="2893"/>
              </a:lnSpc>
              <a:spcBef>
                <a:spcPct val="0"/>
              </a:spcBef>
            </a:pPr>
            <a:endParaRPr lang="en-US" sz="2314" dirty="0">
              <a:solidFill>
                <a:srgbClr val="000000"/>
              </a:solidFill>
              <a:latin typeface="Overpass Light" panose="020B0604020202020204" charset="0"/>
              <a:ea typeface="Arimo Bold"/>
              <a:cs typeface="Arimo Bold"/>
              <a:sym typeface="Arimo Bold"/>
            </a:endParaRPr>
          </a:p>
          <a:p>
            <a:pPr algn="l">
              <a:lnSpc>
                <a:spcPts val="2893"/>
              </a:lnSpc>
              <a:spcBef>
                <a:spcPct val="0"/>
              </a:spcBef>
            </a:pPr>
            <a:r>
              <a:rPr lang="en-US" sz="2314" dirty="0">
                <a:solidFill>
                  <a:srgbClr val="000000"/>
                </a:solidFill>
                <a:latin typeface="Overpass Light" panose="020B0604020202020204" charset="0"/>
                <a:ea typeface="Arimo Bold"/>
                <a:cs typeface="Arimo Bold"/>
                <a:sym typeface="Arimo Bold"/>
              </a:rPr>
              <a:t>For enhanced results, it offers integration with Google’s Gemini AI, allowing for AI-powered suggestions and improvements.</a:t>
            </a:r>
          </a:p>
          <a:p>
            <a:pPr algn="l">
              <a:lnSpc>
                <a:spcPts val="2893"/>
              </a:lnSpc>
              <a:spcBef>
                <a:spcPct val="0"/>
              </a:spcBef>
            </a:pPr>
            <a:endParaRPr lang="en-US" sz="2314" dirty="0">
              <a:solidFill>
                <a:srgbClr val="000000"/>
              </a:solidFill>
              <a:latin typeface="Overpass Light" panose="020B0604020202020204" charset="0"/>
              <a:ea typeface="Arimo Bold"/>
              <a:cs typeface="Arimo Bold"/>
              <a:sym typeface="Arimo Bold"/>
            </a:endParaRPr>
          </a:p>
          <a:p>
            <a:pPr algn="l">
              <a:lnSpc>
                <a:spcPts val="2893"/>
              </a:lnSpc>
              <a:spcBef>
                <a:spcPct val="0"/>
              </a:spcBef>
            </a:pPr>
            <a:r>
              <a:rPr lang="en-US" sz="2314" dirty="0">
                <a:solidFill>
                  <a:srgbClr val="000000"/>
                </a:solidFill>
                <a:latin typeface="Overpass Light" panose="020B0604020202020204" charset="0"/>
                <a:ea typeface="Arimo Bold"/>
                <a:cs typeface="Arimo Bold"/>
                <a:sym typeface="Arimo Bold"/>
              </a:rPr>
              <a:t>The system produces a final PDF report containing both the processed text and insights, making it highly useful for students, researchers, and professionals working with medical and academic documents.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8" name="Group 8"/>
          <p:cNvGrpSpPr/>
          <p:nvPr/>
        </p:nvGrpSpPr>
        <p:grpSpPr>
          <a:xfrm>
            <a:off x="856804" y="1006079"/>
            <a:ext cx="9716392" cy="1530251"/>
            <a:chOff x="0" y="0"/>
            <a:chExt cx="12955190" cy="2040335"/>
          </a:xfrm>
        </p:grpSpPr>
        <p:sp>
          <p:nvSpPr>
            <p:cNvPr id="9" name="Freeform 9"/>
            <p:cNvSpPr/>
            <p:nvPr/>
          </p:nvSpPr>
          <p:spPr>
            <a:xfrm>
              <a:off x="0" y="0"/>
              <a:ext cx="12955190" cy="2040335"/>
            </a:xfrm>
            <a:custGeom>
              <a:avLst/>
              <a:gdLst/>
              <a:ahLst/>
              <a:cxnLst/>
              <a:rect l="l" t="t" r="r" b="b"/>
              <a:pathLst>
                <a:path w="12955190" h="2040335">
                  <a:moveTo>
                    <a:pt x="0" y="0"/>
                  </a:moveTo>
                  <a:lnTo>
                    <a:pt x="12955190" y="0"/>
                  </a:lnTo>
                  <a:lnTo>
                    <a:pt x="12955190" y="2040335"/>
                  </a:lnTo>
                  <a:lnTo>
                    <a:pt x="0" y="2040335"/>
                  </a:lnTo>
                  <a:close/>
                </a:path>
              </a:pathLst>
            </a:custGeom>
            <a:solidFill>
              <a:srgbClr val="000000">
                <a:alpha val="0"/>
              </a:srgbClr>
            </a:solidFill>
          </p:spPr>
        </p:sp>
        <p:sp>
          <p:nvSpPr>
            <p:cNvPr id="10" name="TextBox 10"/>
            <p:cNvSpPr txBox="1"/>
            <p:nvPr/>
          </p:nvSpPr>
          <p:spPr>
            <a:xfrm>
              <a:off x="0" y="-47625"/>
              <a:ext cx="12955190" cy="2087960"/>
            </a:xfrm>
            <a:prstGeom prst="rect">
              <a:avLst/>
            </a:prstGeom>
          </p:spPr>
          <p:txBody>
            <a:bodyPr lIns="0" tIns="0" rIns="0" bIns="0" rtlCol="0" anchor="t"/>
            <a:lstStyle/>
            <a:p>
              <a:pPr algn="l">
                <a:lnSpc>
                  <a:spcPts val="6000"/>
                </a:lnSpc>
              </a:pPr>
              <a:r>
                <a:rPr lang="en-US" sz="4812" b="1">
                  <a:solidFill>
                    <a:srgbClr val="233939"/>
                  </a:solidFill>
                  <a:latin typeface="Arimo Bold"/>
                  <a:ea typeface="Arimo Bold"/>
                  <a:cs typeface="Arimo Bold"/>
                  <a:sym typeface="Arimo Bold"/>
                </a:rPr>
                <a:t>Comprehensive Document Processing Pipeline</a:t>
              </a:r>
            </a:p>
          </p:txBody>
        </p:sp>
      </p:grpSp>
      <p:grpSp>
        <p:nvGrpSpPr>
          <p:cNvPr id="11" name="Group 11"/>
          <p:cNvGrpSpPr/>
          <p:nvPr/>
        </p:nvGrpSpPr>
        <p:grpSpPr>
          <a:xfrm>
            <a:off x="1132135" y="2903488"/>
            <a:ext cx="28575" cy="6377434"/>
            <a:chOff x="0" y="0"/>
            <a:chExt cx="38100" cy="8503245"/>
          </a:xfrm>
        </p:grpSpPr>
        <p:sp>
          <p:nvSpPr>
            <p:cNvPr id="12" name="Freeform 12"/>
            <p:cNvSpPr/>
            <p:nvPr/>
          </p:nvSpPr>
          <p:spPr>
            <a:xfrm>
              <a:off x="0" y="0"/>
              <a:ext cx="38100" cy="8503285"/>
            </a:xfrm>
            <a:custGeom>
              <a:avLst/>
              <a:gdLst/>
              <a:ahLst/>
              <a:cxnLst/>
              <a:rect l="l" t="t" r="r" b="b"/>
              <a:pathLst>
                <a:path w="38100" h="8503285">
                  <a:moveTo>
                    <a:pt x="0" y="19050"/>
                  </a:moveTo>
                  <a:cubicBezTo>
                    <a:pt x="0" y="8509"/>
                    <a:pt x="8509" y="0"/>
                    <a:pt x="19050" y="0"/>
                  </a:cubicBezTo>
                  <a:cubicBezTo>
                    <a:pt x="29591" y="0"/>
                    <a:pt x="38100" y="8509"/>
                    <a:pt x="38100" y="19050"/>
                  </a:cubicBezTo>
                  <a:lnTo>
                    <a:pt x="38100" y="8484235"/>
                  </a:lnTo>
                  <a:cubicBezTo>
                    <a:pt x="38100" y="8494776"/>
                    <a:pt x="29591" y="8503285"/>
                    <a:pt x="19050" y="8503285"/>
                  </a:cubicBezTo>
                  <a:cubicBezTo>
                    <a:pt x="8509" y="8503285"/>
                    <a:pt x="0" y="8494776"/>
                    <a:pt x="0" y="8484235"/>
                  </a:cubicBezTo>
                  <a:close/>
                </a:path>
              </a:pathLst>
            </a:custGeom>
            <a:solidFill>
              <a:srgbClr val="C3D4CC"/>
            </a:solidFill>
          </p:spPr>
        </p:sp>
      </p:grpSp>
      <p:grpSp>
        <p:nvGrpSpPr>
          <p:cNvPr id="13" name="Group 13"/>
          <p:cNvGrpSpPr/>
          <p:nvPr/>
        </p:nvGrpSpPr>
        <p:grpSpPr>
          <a:xfrm>
            <a:off x="1378968" y="3439865"/>
            <a:ext cx="734466" cy="28575"/>
            <a:chOff x="0" y="0"/>
            <a:chExt cx="979288" cy="38100"/>
          </a:xfrm>
        </p:grpSpPr>
        <p:sp>
          <p:nvSpPr>
            <p:cNvPr id="14" name="Freeform 14"/>
            <p:cNvSpPr/>
            <p:nvPr/>
          </p:nvSpPr>
          <p:spPr>
            <a:xfrm>
              <a:off x="0" y="0"/>
              <a:ext cx="979297" cy="38100"/>
            </a:xfrm>
            <a:custGeom>
              <a:avLst/>
              <a:gdLst/>
              <a:ahLst/>
              <a:cxnLst/>
              <a:rect l="l" t="t" r="r" b="b"/>
              <a:pathLst>
                <a:path w="979297" h="38100">
                  <a:moveTo>
                    <a:pt x="0" y="19050"/>
                  </a:moveTo>
                  <a:cubicBezTo>
                    <a:pt x="0" y="8509"/>
                    <a:pt x="8509" y="0"/>
                    <a:pt x="19050" y="0"/>
                  </a:cubicBezTo>
                  <a:lnTo>
                    <a:pt x="960247" y="0"/>
                  </a:lnTo>
                  <a:cubicBezTo>
                    <a:pt x="970788" y="0"/>
                    <a:pt x="979297" y="8509"/>
                    <a:pt x="979297" y="19050"/>
                  </a:cubicBezTo>
                  <a:cubicBezTo>
                    <a:pt x="979297" y="29591"/>
                    <a:pt x="970788" y="38100"/>
                    <a:pt x="960247" y="38100"/>
                  </a:cubicBezTo>
                  <a:lnTo>
                    <a:pt x="19050" y="38100"/>
                  </a:lnTo>
                  <a:cubicBezTo>
                    <a:pt x="8509" y="38100"/>
                    <a:pt x="0" y="29591"/>
                    <a:pt x="0" y="19050"/>
                  </a:cubicBezTo>
                  <a:close/>
                </a:path>
              </a:pathLst>
            </a:custGeom>
            <a:solidFill>
              <a:srgbClr val="C3D4CC"/>
            </a:solidFill>
          </p:spPr>
        </p:sp>
      </p:grpSp>
      <p:grpSp>
        <p:nvGrpSpPr>
          <p:cNvPr id="15" name="Group 15"/>
          <p:cNvGrpSpPr/>
          <p:nvPr/>
        </p:nvGrpSpPr>
        <p:grpSpPr>
          <a:xfrm>
            <a:off x="851966" y="3174057"/>
            <a:ext cx="560338" cy="560337"/>
            <a:chOff x="0" y="0"/>
            <a:chExt cx="747117" cy="747117"/>
          </a:xfrm>
        </p:grpSpPr>
        <p:sp>
          <p:nvSpPr>
            <p:cNvPr id="16" name="Freeform 16"/>
            <p:cNvSpPr/>
            <p:nvPr/>
          </p:nvSpPr>
          <p:spPr>
            <a:xfrm>
              <a:off x="6350" y="6350"/>
              <a:ext cx="734441" cy="734441"/>
            </a:xfrm>
            <a:custGeom>
              <a:avLst/>
              <a:gdLst/>
              <a:ahLst/>
              <a:cxnLst/>
              <a:rect l="l" t="t" r="r" b="b"/>
              <a:pathLst>
                <a:path w="734441" h="734441">
                  <a:moveTo>
                    <a:pt x="0" y="137160"/>
                  </a:moveTo>
                  <a:cubicBezTo>
                    <a:pt x="0" y="61341"/>
                    <a:pt x="61341" y="0"/>
                    <a:pt x="137160" y="0"/>
                  </a:cubicBezTo>
                  <a:lnTo>
                    <a:pt x="597281" y="0"/>
                  </a:lnTo>
                  <a:cubicBezTo>
                    <a:pt x="672973" y="0"/>
                    <a:pt x="734441" y="61341"/>
                    <a:pt x="734441" y="137160"/>
                  </a:cubicBezTo>
                  <a:lnTo>
                    <a:pt x="734441" y="597281"/>
                  </a:lnTo>
                  <a:cubicBezTo>
                    <a:pt x="734441" y="672973"/>
                    <a:pt x="673100" y="734441"/>
                    <a:pt x="597281" y="734441"/>
                  </a:cubicBezTo>
                  <a:lnTo>
                    <a:pt x="137160" y="734441"/>
                  </a:lnTo>
                  <a:cubicBezTo>
                    <a:pt x="61341" y="734441"/>
                    <a:pt x="0" y="672973"/>
                    <a:pt x="0" y="597281"/>
                  </a:cubicBezTo>
                  <a:close/>
                </a:path>
              </a:pathLst>
            </a:custGeom>
            <a:solidFill>
              <a:srgbClr val="DDEEE6"/>
            </a:solidFill>
          </p:spPr>
        </p:sp>
        <p:sp>
          <p:nvSpPr>
            <p:cNvPr id="17" name="Freeform 17"/>
            <p:cNvSpPr/>
            <p:nvPr/>
          </p:nvSpPr>
          <p:spPr>
            <a:xfrm>
              <a:off x="0" y="0"/>
              <a:ext cx="747141" cy="747141"/>
            </a:xfrm>
            <a:custGeom>
              <a:avLst/>
              <a:gdLst/>
              <a:ahLst/>
              <a:cxnLst/>
              <a:rect l="l" t="t" r="r" b="b"/>
              <a:pathLst>
                <a:path w="747141" h="747141">
                  <a:moveTo>
                    <a:pt x="0" y="143510"/>
                  </a:moveTo>
                  <a:cubicBezTo>
                    <a:pt x="0" y="64262"/>
                    <a:pt x="64262" y="0"/>
                    <a:pt x="143510" y="0"/>
                  </a:cubicBezTo>
                  <a:lnTo>
                    <a:pt x="603631" y="0"/>
                  </a:lnTo>
                  <a:lnTo>
                    <a:pt x="603631" y="6350"/>
                  </a:lnTo>
                  <a:lnTo>
                    <a:pt x="603631" y="0"/>
                  </a:lnTo>
                  <a:cubicBezTo>
                    <a:pt x="682879" y="0"/>
                    <a:pt x="747141" y="64262"/>
                    <a:pt x="747141" y="143510"/>
                  </a:cubicBezTo>
                  <a:lnTo>
                    <a:pt x="740791" y="143510"/>
                  </a:lnTo>
                  <a:lnTo>
                    <a:pt x="747141" y="143510"/>
                  </a:lnTo>
                  <a:lnTo>
                    <a:pt x="747141" y="603631"/>
                  </a:lnTo>
                  <a:lnTo>
                    <a:pt x="740791" y="603631"/>
                  </a:lnTo>
                  <a:lnTo>
                    <a:pt x="747141" y="603631"/>
                  </a:lnTo>
                  <a:cubicBezTo>
                    <a:pt x="747141" y="682879"/>
                    <a:pt x="682879" y="747141"/>
                    <a:pt x="603631" y="747141"/>
                  </a:cubicBezTo>
                  <a:lnTo>
                    <a:pt x="603631" y="740791"/>
                  </a:lnTo>
                  <a:lnTo>
                    <a:pt x="603631" y="747141"/>
                  </a:lnTo>
                  <a:lnTo>
                    <a:pt x="143510" y="747141"/>
                  </a:lnTo>
                  <a:lnTo>
                    <a:pt x="143510" y="740791"/>
                  </a:lnTo>
                  <a:lnTo>
                    <a:pt x="143510" y="747141"/>
                  </a:lnTo>
                  <a:cubicBezTo>
                    <a:pt x="64262" y="747141"/>
                    <a:pt x="0" y="682879"/>
                    <a:pt x="0" y="603631"/>
                  </a:cubicBezTo>
                  <a:lnTo>
                    <a:pt x="0" y="143510"/>
                  </a:lnTo>
                  <a:lnTo>
                    <a:pt x="6350" y="143510"/>
                  </a:lnTo>
                  <a:lnTo>
                    <a:pt x="0" y="143510"/>
                  </a:lnTo>
                  <a:moveTo>
                    <a:pt x="12700" y="143510"/>
                  </a:moveTo>
                  <a:lnTo>
                    <a:pt x="12700" y="603631"/>
                  </a:lnTo>
                  <a:lnTo>
                    <a:pt x="6350" y="603631"/>
                  </a:lnTo>
                  <a:lnTo>
                    <a:pt x="12700" y="603631"/>
                  </a:lnTo>
                  <a:cubicBezTo>
                    <a:pt x="12700" y="675894"/>
                    <a:pt x="71247" y="734441"/>
                    <a:pt x="143510" y="734441"/>
                  </a:cubicBezTo>
                  <a:lnTo>
                    <a:pt x="603631" y="734441"/>
                  </a:lnTo>
                  <a:cubicBezTo>
                    <a:pt x="675894" y="734441"/>
                    <a:pt x="734441" y="675894"/>
                    <a:pt x="734441" y="603631"/>
                  </a:cubicBezTo>
                  <a:lnTo>
                    <a:pt x="734441" y="143510"/>
                  </a:lnTo>
                  <a:cubicBezTo>
                    <a:pt x="734441" y="71247"/>
                    <a:pt x="675894" y="12700"/>
                    <a:pt x="603631" y="12700"/>
                  </a:cubicBezTo>
                  <a:lnTo>
                    <a:pt x="143510" y="12700"/>
                  </a:lnTo>
                  <a:lnTo>
                    <a:pt x="143510" y="6350"/>
                  </a:lnTo>
                  <a:lnTo>
                    <a:pt x="143510" y="12700"/>
                  </a:lnTo>
                  <a:cubicBezTo>
                    <a:pt x="71247" y="12700"/>
                    <a:pt x="12700" y="71247"/>
                    <a:pt x="12700" y="143510"/>
                  </a:cubicBezTo>
                  <a:close/>
                </a:path>
              </a:pathLst>
            </a:custGeom>
            <a:solidFill>
              <a:srgbClr val="C3D4CC"/>
            </a:solidFill>
          </p:spPr>
        </p:sp>
      </p:grpSp>
      <p:sp>
        <p:nvSpPr>
          <p:cNvPr id="18" name="Freeform 18" descr="preencoded.png"/>
          <p:cNvSpPr/>
          <p:nvPr/>
        </p:nvSpPr>
        <p:spPr>
          <a:xfrm>
            <a:off x="948481" y="3224659"/>
            <a:ext cx="367159" cy="458986"/>
          </a:xfrm>
          <a:custGeom>
            <a:avLst/>
            <a:gdLst/>
            <a:ahLst/>
            <a:cxnLst/>
            <a:rect l="l" t="t" r="r" b="b"/>
            <a:pathLst>
              <a:path w="367159" h="458986">
                <a:moveTo>
                  <a:pt x="0" y="0"/>
                </a:moveTo>
                <a:lnTo>
                  <a:pt x="367159" y="0"/>
                </a:lnTo>
                <a:lnTo>
                  <a:pt x="367159" y="458986"/>
                </a:lnTo>
                <a:lnTo>
                  <a:pt x="0" y="458986"/>
                </a:lnTo>
                <a:lnTo>
                  <a:pt x="0" y="0"/>
                </a:lnTo>
                <a:close/>
              </a:path>
            </a:pathLst>
          </a:custGeom>
          <a:blipFill>
            <a:blip r:embed="rId6"/>
            <a:stretch>
              <a:fillRect l="-785" r="-785"/>
            </a:stretch>
          </a:blipFill>
        </p:spPr>
      </p:sp>
      <p:grpSp>
        <p:nvGrpSpPr>
          <p:cNvPr id="19" name="Group 19"/>
          <p:cNvGrpSpPr/>
          <p:nvPr/>
        </p:nvGrpSpPr>
        <p:grpSpPr>
          <a:xfrm>
            <a:off x="2356396" y="3148310"/>
            <a:ext cx="3642569" cy="382489"/>
            <a:chOff x="0" y="0"/>
            <a:chExt cx="4856758" cy="509985"/>
          </a:xfrm>
        </p:grpSpPr>
        <p:sp>
          <p:nvSpPr>
            <p:cNvPr id="20" name="Freeform 20"/>
            <p:cNvSpPr/>
            <p:nvPr/>
          </p:nvSpPr>
          <p:spPr>
            <a:xfrm>
              <a:off x="0" y="0"/>
              <a:ext cx="4856758" cy="509985"/>
            </a:xfrm>
            <a:custGeom>
              <a:avLst/>
              <a:gdLst/>
              <a:ahLst/>
              <a:cxnLst/>
              <a:rect l="l" t="t" r="r" b="b"/>
              <a:pathLst>
                <a:path w="4856758" h="509985">
                  <a:moveTo>
                    <a:pt x="0" y="0"/>
                  </a:moveTo>
                  <a:lnTo>
                    <a:pt x="4856758" y="0"/>
                  </a:lnTo>
                  <a:lnTo>
                    <a:pt x="4856758" y="509985"/>
                  </a:lnTo>
                  <a:lnTo>
                    <a:pt x="0" y="509985"/>
                  </a:lnTo>
                  <a:close/>
                </a:path>
              </a:pathLst>
            </a:custGeom>
            <a:solidFill>
              <a:srgbClr val="000000">
                <a:alpha val="0"/>
              </a:srgbClr>
            </a:solidFill>
          </p:spPr>
        </p:sp>
        <p:sp>
          <p:nvSpPr>
            <p:cNvPr id="21" name="TextBox 21"/>
            <p:cNvSpPr txBox="1"/>
            <p:nvPr/>
          </p:nvSpPr>
          <p:spPr>
            <a:xfrm>
              <a:off x="0" y="-28575"/>
              <a:ext cx="4856758" cy="538560"/>
            </a:xfrm>
            <a:prstGeom prst="rect">
              <a:avLst/>
            </a:prstGeom>
          </p:spPr>
          <p:txBody>
            <a:bodyPr lIns="0" tIns="0" rIns="0" bIns="0" rtlCol="0" anchor="t"/>
            <a:lstStyle/>
            <a:p>
              <a:pPr algn="l">
                <a:lnSpc>
                  <a:spcPts val="3000"/>
                </a:lnSpc>
              </a:pPr>
              <a:r>
                <a:rPr lang="en-US" sz="2375" b="1">
                  <a:solidFill>
                    <a:srgbClr val="3B4E4E"/>
                  </a:solidFill>
                  <a:latin typeface="Arimo Bold"/>
                  <a:ea typeface="Arimo Bold"/>
                  <a:cs typeface="Arimo Bold"/>
                  <a:sym typeface="Arimo Bold"/>
                </a:rPr>
                <a:t>Document Extraction</a:t>
              </a:r>
            </a:p>
          </p:txBody>
        </p:sp>
      </p:grpSp>
      <p:grpSp>
        <p:nvGrpSpPr>
          <p:cNvPr id="22" name="Group 22"/>
          <p:cNvGrpSpPr/>
          <p:nvPr/>
        </p:nvGrpSpPr>
        <p:grpSpPr>
          <a:xfrm>
            <a:off x="2356396" y="3677691"/>
            <a:ext cx="8216801" cy="391716"/>
            <a:chOff x="0" y="0"/>
            <a:chExt cx="10955735" cy="522288"/>
          </a:xfrm>
        </p:grpSpPr>
        <p:sp>
          <p:nvSpPr>
            <p:cNvPr id="23" name="Freeform 23"/>
            <p:cNvSpPr/>
            <p:nvPr/>
          </p:nvSpPr>
          <p:spPr>
            <a:xfrm>
              <a:off x="0" y="0"/>
              <a:ext cx="10955735" cy="522288"/>
            </a:xfrm>
            <a:custGeom>
              <a:avLst/>
              <a:gdLst/>
              <a:ahLst/>
              <a:cxnLst/>
              <a:rect l="l" t="t" r="r" b="b"/>
              <a:pathLst>
                <a:path w="10955735" h="522288">
                  <a:moveTo>
                    <a:pt x="0" y="0"/>
                  </a:moveTo>
                  <a:lnTo>
                    <a:pt x="10955735" y="0"/>
                  </a:lnTo>
                  <a:lnTo>
                    <a:pt x="10955735" y="522288"/>
                  </a:lnTo>
                  <a:lnTo>
                    <a:pt x="0" y="522288"/>
                  </a:lnTo>
                  <a:close/>
                </a:path>
              </a:pathLst>
            </a:custGeom>
            <a:solidFill>
              <a:srgbClr val="000000">
                <a:alpha val="0"/>
              </a:srgbClr>
            </a:solidFill>
          </p:spPr>
        </p:sp>
        <p:sp>
          <p:nvSpPr>
            <p:cNvPr id="24" name="TextBox 24"/>
            <p:cNvSpPr txBox="1"/>
            <p:nvPr/>
          </p:nvSpPr>
          <p:spPr>
            <a:xfrm>
              <a:off x="0" y="-123825"/>
              <a:ext cx="10955735" cy="646113"/>
            </a:xfrm>
            <a:prstGeom prst="rect">
              <a:avLst/>
            </a:prstGeom>
          </p:spPr>
          <p:txBody>
            <a:bodyPr lIns="0" tIns="0" rIns="0" bIns="0" rtlCol="0" anchor="t"/>
            <a:lstStyle/>
            <a:p>
              <a:pPr algn="l">
                <a:lnSpc>
                  <a:spcPts val="3062"/>
                </a:lnSpc>
              </a:pPr>
              <a:r>
                <a:rPr lang="en-US" sz="1874">
                  <a:solidFill>
                    <a:srgbClr val="3B4E4E"/>
                  </a:solidFill>
                  <a:latin typeface="Overpass Light"/>
                  <a:ea typeface="Overpass Light"/>
                  <a:cs typeface="Overpass Light"/>
                  <a:sym typeface="Overpass Light"/>
                </a:rPr>
                <a:t>Uses EasyOCR for images and PyMuPDF for PDFs to extract raw text.</a:t>
              </a:r>
            </a:p>
          </p:txBody>
        </p:sp>
      </p:grpSp>
      <p:grpSp>
        <p:nvGrpSpPr>
          <p:cNvPr id="25" name="Group 25"/>
          <p:cNvGrpSpPr/>
          <p:nvPr/>
        </p:nvGrpSpPr>
        <p:grpSpPr>
          <a:xfrm>
            <a:off x="1378968" y="5095429"/>
            <a:ext cx="734466" cy="28575"/>
            <a:chOff x="0" y="0"/>
            <a:chExt cx="979288" cy="38100"/>
          </a:xfrm>
        </p:grpSpPr>
        <p:sp>
          <p:nvSpPr>
            <p:cNvPr id="26" name="Freeform 26"/>
            <p:cNvSpPr/>
            <p:nvPr/>
          </p:nvSpPr>
          <p:spPr>
            <a:xfrm>
              <a:off x="0" y="0"/>
              <a:ext cx="979297" cy="38100"/>
            </a:xfrm>
            <a:custGeom>
              <a:avLst/>
              <a:gdLst/>
              <a:ahLst/>
              <a:cxnLst/>
              <a:rect l="l" t="t" r="r" b="b"/>
              <a:pathLst>
                <a:path w="979297" h="38100">
                  <a:moveTo>
                    <a:pt x="0" y="19050"/>
                  </a:moveTo>
                  <a:cubicBezTo>
                    <a:pt x="0" y="8509"/>
                    <a:pt x="8509" y="0"/>
                    <a:pt x="19050" y="0"/>
                  </a:cubicBezTo>
                  <a:lnTo>
                    <a:pt x="960247" y="0"/>
                  </a:lnTo>
                  <a:cubicBezTo>
                    <a:pt x="970788" y="0"/>
                    <a:pt x="979297" y="8509"/>
                    <a:pt x="979297" y="19050"/>
                  </a:cubicBezTo>
                  <a:cubicBezTo>
                    <a:pt x="979297" y="29591"/>
                    <a:pt x="970788" y="38100"/>
                    <a:pt x="960247" y="38100"/>
                  </a:cubicBezTo>
                  <a:lnTo>
                    <a:pt x="19050" y="38100"/>
                  </a:lnTo>
                  <a:cubicBezTo>
                    <a:pt x="8509" y="38100"/>
                    <a:pt x="0" y="29591"/>
                    <a:pt x="0" y="19050"/>
                  </a:cubicBezTo>
                  <a:close/>
                </a:path>
              </a:pathLst>
            </a:custGeom>
            <a:solidFill>
              <a:srgbClr val="C3D4CC"/>
            </a:solidFill>
          </p:spPr>
        </p:sp>
      </p:grpSp>
      <p:grpSp>
        <p:nvGrpSpPr>
          <p:cNvPr id="27" name="Group 27"/>
          <p:cNvGrpSpPr/>
          <p:nvPr/>
        </p:nvGrpSpPr>
        <p:grpSpPr>
          <a:xfrm>
            <a:off x="851966" y="4829621"/>
            <a:ext cx="560338" cy="560337"/>
            <a:chOff x="0" y="0"/>
            <a:chExt cx="747117" cy="747117"/>
          </a:xfrm>
        </p:grpSpPr>
        <p:sp>
          <p:nvSpPr>
            <p:cNvPr id="28" name="Freeform 28"/>
            <p:cNvSpPr/>
            <p:nvPr/>
          </p:nvSpPr>
          <p:spPr>
            <a:xfrm>
              <a:off x="6350" y="6350"/>
              <a:ext cx="734441" cy="734441"/>
            </a:xfrm>
            <a:custGeom>
              <a:avLst/>
              <a:gdLst/>
              <a:ahLst/>
              <a:cxnLst/>
              <a:rect l="l" t="t" r="r" b="b"/>
              <a:pathLst>
                <a:path w="734441" h="734441">
                  <a:moveTo>
                    <a:pt x="0" y="137160"/>
                  </a:moveTo>
                  <a:cubicBezTo>
                    <a:pt x="0" y="61341"/>
                    <a:pt x="61341" y="0"/>
                    <a:pt x="137160" y="0"/>
                  </a:cubicBezTo>
                  <a:lnTo>
                    <a:pt x="597281" y="0"/>
                  </a:lnTo>
                  <a:cubicBezTo>
                    <a:pt x="672973" y="0"/>
                    <a:pt x="734441" y="61341"/>
                    <a:pt x="734441" y="137160"/>
                  </a:cubicBezTo>
                  <a:lnTo>
                    <a:pt x="734441" y="597281"/>
                  </a:lnTo>
                  <a:cubicBezTo>
                    <a:pt x="734441" y="672973"/>
                    <a:pt x="673100" y="734441"/>
                    <a:pt x="597281" y="734441"/>
                  </a:cubicBezTo>
                  <a:lnTo>
                    <a:pt x="137160" y="734441"/>
                  </a:lnTo>
                  <a:cubicBezTo>
                    <a:pt x="61341" y="734441"/>
                    <a:pt x="0" y="672973"/>
                    <a:pt x="0" y="597281"/>
                  </a:cubicBezTo>
                  <a:close/>
                </a:path>
              </a:pathLst>
            </a:custGeom>
            <a:solidFill>
              <a:srgbClr val="DDEEE6"/>
            </a:solidFill>
          </p:spPr>
        </p:sp>
        <p:sp>
          <p:nvSpPr>
            <p:cNvPr id="29" name="Freeform 29"/>
            <p:cNvSpPr/>
            <p:nvPr/>
          </p:nvSpPr>
          <p:spPr>
            <a:xfrm>
              <a:off x="0" y="0"/>
              <a:ext cx="747141" cy="747141"/>
            </a:xfrm>
            <a:custGeom>
              <a:avLst/>
              <a:gdLst/>
              <a:ahLst/>
              <a:cxnLst/>
              <a:rect l="l" t="t" r="r" b="b"/>
              <a:pathLst>
                <a:path w="747141" h="747141">
                  <a:moveTo>
                    <a:pt x="0" y="143510"/>
                  </a:moveTo>
                  <a:cubicBezTo>
                    <a:pt x="0" y="64262"/>
                    <a:pt x="64262" y="0"/>
                    <a:pt x="143510" y="0"/>
                  </a:cubicBezTo>
                  <a:lnTo>
                    <a:pt x="603631" y="0"/>
                  </a:lnTo>
                  <a:lnTo>
                    <a:pt x="603631" y="6350"/>
                  </a:lnTo>
                  <a:lnTo>
                    <a:pt x="603631" y="0"/>
                  </a:lnTo>
                  <a:cubicBezTo>
                    <a:pt x="682879" y="0"/>
                    <a:pt x="747141" y="64262"/>
                    <a:pt x="747141" y="143510"/>
                  </a:cubicBezTo>
                  <a:lnTo>
                    <a:pt x="740791" y="143510"/>
                  </a:lnTo>
                  <a:lnTo>
                    <a:pt x="747141" y="143510"/>
                  </a:lnTo>
                  <a:lnTo>
                    <a:pt x="747141" y="603631"/>
                  </a:lnTo>
                  <a:lnTo>
                    <a:pt x="740791" y="603631"/>
                  </a:lnTo>
                  <a:lnTo>
                    <a:pt x="747141" y="603631"/>
                  </a:lnTo>
                  <a:cubicBezTo>
                    <a:pt x="747141" y="682879"/>
                    <a:pt x="682879" y="747141"/>
                    <a:pt x="603631" y="747141"/>
                  </a:cubicBezTo>
                  <a:lnTo>
                    <a:pt x="603631" y="740791"/>
                  </a:lnTo>
                  <a:lnTo>
                    <a:pt x="603631" y="747141"/>
                  </a:lnTo>
                  <a:lnTo>
                    <a:pt x="143510" y="747141"/>
                  </a:lnTo>
                  <a:lnTo>
                    <a:pt x="143510" y="740791"/>
                  </a:lnTo>
                  <a:lnTo>
                    <a:pt x="143510" y="747141"/>
                  </a:lnTo>
                  <a:cubicBezTo>
                    <a:pt x="64262" y="747141"/>
                    <a:pt x="0" y="682879"/>
                    <a:pt x="0" y="603631"/>
                  </a:cubicBezTo>
                  <a:lnTo>
                    <a:pt x="0" y="143510"/>
                  </a:lnTo>
                  <a:lnTo>
                    <a:pt x="6350" y="143510"/>
                  </a:lnTo>
                  <a:lnTo>
                    <a:pt x="0" y="143510"/>
                  </a:lnTo>
                  <a:moveTo>
                    <a:pt x="12700" y="143510"/>
                  </a:moveTo>
                  <a:lnTo>
                    <a:pt x="12700" y="603631"/>
                  </a:lnTo>
                  <a:lnTo>
                    <a:pt x="6350" y="603631"/>
                  </a:lnTo>
                  <a:lnTo>
                    <a:pt x="12700" y="603631"/>
                  </a:lnTo>
                  <a:cubicBezTo>
                    <a:pt x="12700" y="675894"/>
                    <a:pt x="71247" y="734441"/>
                    <a:pt x="143510" y="734441"/>
                  </a:cubicBezTo>
                  <a:lnTo>
                    <a:pt x="603631" y="734441"/>
                  </a:lnTo>
                  <a:cubicBezTo>
                    <a:pt x="675894" y="734441"/>
                    <a:pt x="734441" y="675894"/>
                    <a:pt x="734441" y="603631"/>
                  </a:cubicBezTo>
                  <a:lnTo>
                    <a:pt x="734441" y="143510"/>
                  </a:lnTo>
                  <a:cubicBezTo>
                    <a:pt x="734441" y="71247"/>
                    <a:pt x="675894" y="12700"/>
                    <a:pt x="603631" y="12700"/>
                  </a:cubicBezTo>
                  <a:lnTo>
                    <a:pt x="143510" y="12700"/>
                  </a:lnTo>
                  <a:lnTo>
                    <a:pt x="143510" y="6350"/>
                  </a:lnTo>
                  <a:lnTo>
                    <a:pt x="143510" y="12700"/>
                  </a:lnTo>
                  <a:cubicBezTo>
                    <a:pt x="71247" y="12700"/>
                    <a:pt x="12700" y="71247"/>
                    <a:pt x="12700" y="143510"/>
                  </a:cubicBezTo>
                  <a:close/>
                </a:path>
              </a:pathLst>
            </a:custGeom>
            <a:solidFill>
              <a:srgbClr val="C3D4CC"/>
            </a:solidFill>
          </p:spPr>
        </p:sp>
      </p:grpSp>
      <p:sp>
        <p:nvSpPr>
          <p:cNvPr id="30" name="Freeform 30" descr="preencoded.png"/>
          <p:cNvSpPr/>
          <p:nvPr/>
        </p:nvSpPr>
        <p:spPr>
          <a:xfrm>
            <a:off x="948481" y="4880222"/>
            <a:ext cx="367159" cy="458986"/>
          </a:xfrm>
          <a:custGeom>
            <a:avLst/>
            <a:gdLst/>
            <a:ahLst/>
            <a:cxnLst/>
            <a:rect l="l" t="t" r="r" b="b"/>
            <a:pathLst>
              <a:path w="367159" h="458986">
                <a:moveTo>
                  <a:pt x="0" y="0"/>
                </a:moveTo>
                <a:lnTo>
                  <a:pt x="367159" y="0"/>
                </a:lnTo>
                <a:lnTo>
                  <a:pt x="367159" y="458987"/>
                </a:lnTo>
                <a:lnTo>
                  <a:pt x="0" y="458987"/>
                </a:lnTo>
                <a:lnTo>
                  <a:pt x="0" y="0"/>
                </a:lnTo>
                <a:close/>
              </a:path>
            </a:pathLst>
          </a:custGeom>
          <a:blipFill>
            <a:blip r:embed="rId7"/>
            <a:stretch>
              <a:fillRect l="-785" r="-785"/>
            </a:stretch>
          </a:blipFill>
        </p:spPr>
      </p:sp>
      <p:grpSp>
        <p:nvGrpSpPr>
          <p:cNvPr id="31" name="Group 31"/>
          <p:cNvGrpSpPr/>
          <p:nvPr/>
        </p:nvGrpSpPr>
        <p:grpSpPr>
          <a:xfrm>
            <a:off x="2356396" y="4803874"/>
            <a:ext cx="3219747" cy="382489"/>
            <a:chOff x="0" y="0"/>
            <a:chExt cx="4292997" cy="509985"/>
          </a:xfrm>
        </p:grpSpPr>
        <p:sp>
          <p:nvSpPr>
            <p:cNvPr id="32" name="Freeform 32"/>
            <p:cNvSpPr/>
            <p:nvPr/>
          </p:nvSpPr>
          <p:spPr>
            <a:xfrm>
              <a:off x="0" y="0"/>
              <a:ext cx="4292997" cy="509985"/>
            </a:xfrm>
            <a:custGeom>
              <a:avLst/>
              <a:gdLst/>
              <a:ahLst/>
              <a:cxnLst/>
              <a:rect l="l" t="t" r="r" b="b"/>
              <a:pathLst>
                <a:path w="4292997" h="509985">
                  <a:moveTo>
                    <a:pt x="0" y="0"/>
                  </a:moveTo>
                  <a:lnTo>
                    <a:pt x="4292997" y="0"/>
                  </a:lnTo>
                  <a:lnTo>
                    <a:pt x="4292997" y="509985"/>
                  </a:lnTo>
                  <a:lnTo>
                    <a:pt x="0" y="509985"/>
                  </a:lnTo>
                  <a:close/>
                </a:path>
              </a:pathLst>
            </a:custGeom>
            <a:solidFill>
              <a:srgbClr val="000000">
                <a:alpha val="0"/>
              </a:srgbClr>
            </a:solidFill>
          </p:spPr>
        </p:sp>
        <p:sp>
          <p:nvSpPr>
            <p:cNvPr id="33" name="TextBox 33"/>
            <p:cNvSpPr txBox="1"/>
            <p:nvPr/>
          </p:nvSpPr>
          <p:spPr>
            <a:xfrm>
              <a:off x="0" y="-28575"/>
              <a:ext cx="4292997" cy="538560"/>
            </a:xfrm>
            <a:prstGeom prst="rect">
              <a:avLst/>
            </a:prstGeom>
          </p:spPr>
          <p:txBody>
            <a:bodyPr lIns="0" tIns="0" rIns="0" bIns="0" rtlCol="0" anchor="t"/>
            <a:lstStyle/>
            <a:p>
              <a:pPr algn="l">
                <a:lnSpc>
                  <a:spcPts val="3000"/>
                </a:lnSpc>
              </a:pPr>
              <a:r>
                <a:rPr lang="en-US" sz="2375" b="1">
                  <a:solidFill>
                    <a:srgbClr val="3B4E4E"/>
                  </a:solidFill>
                  <a:latin typeface="Arimo Bold"/>
                  <a:ea typeface="Arimo Bold"/>
                  <a:cs typeface="Arimo Bold"/>
                  <a:sym typeface="Arimo Bold"/>
                </a:rPr>
                <a:t>Intelligent Cleaning</a:t>
              </a:r>
            </a:p>
          </p:txBody>
        </p:sp>
      </p:grpSp>
      <p:grpSp>
        <p:nvGrpSpPr>
          <p:cNvPr id="34" name="Group 34"/>
          <p:cNvGrpSpPr/>
          <p:nvPr/>
        </p:nvGrpSpPr>
        <p:grpSpPr>
          <a:xfrm>
            <a:off x="2356396" y="5333256"/>
            <a:ext cx="8216801" cy="391716"/>
            <a:chOff x="0" y="0"/>
            <a:chExt cx="10955735" cy="522288"/>
          </a:xfrm>
        </p:grpSpPr>
        <p:sp>
          <p:nvSpPr>
            <p:cNvPr id="35" name="Freeform 35"/>
            <p:cNvSpPr/>
            <p:nvPr/>
          </p:nvSpPr>
          <p:spPr>
            <a:xfrm>
              <a:off x="0" y="0"/>
              <a:ext cx="10955735" cy="522288"/>
            </a:xfrm>
            <a:custGeom>
              <a:avLst/>
              <a:gdLst/>
              <a:ahLst/>
              <a:cxnLst/>
              <a:rect l="l" t="t" r="r" b="b"/>
              <a:pathLst>
                <a:path w="10955735" h="522288">
                  <a:moveTo>
                    <a:pt x="0" y="0"/>
                  </a:moveTo>
                  <a:lnTo>
                    <a:pt x="10955735" y="0"/>
                  </a:lnTo>
                  <a:lnTo>
                    <a:pt x="10955735" y="522288"/>
                  </a:lnTo>
                  <a:lnTo>
                    <a:pt x="0" y="522288"/>
                  </a:lnTo>
                  <a:close/>
                </a:path>
              </a:pathLst>
            </a:custGeom>
            <a:solidFill>
              <a:srgbClr val="000000">
                <a:alpha val="0"/>
              </a:srgbClr>
            </a:solidFill>
          </p:spPr>
        </p:sp>
        <p:sp>
          <p:nvSpPr>
            <p:cNvPr id="36" name="TextBox 36"/>
            <p:cNvSpPr txBox="1"/>
            <p:nvPr/>
          </p:nvSpPr>
          <p:spPr>
            <a:xfrm>
              <a:off x="0" y="-123825"/>
              <a:ext cx="10955735" cy="646113"/>
            </a:xfrm>
            <a:prstGeom prst="rect">
              <a:avLst/>
            </a:prstGeom>
          </p:spPr>
          <p:txBody>
            <a:bodyPr lIns="0" tIns="0" rIns="0" bIns="0" rtlCol="0" anchor="t"/>
            <a:lstStyle/>
            <a:p>
              <a:pPr algn="l">
                <a:lnSpc>
                  <a:spcPts val="3062"/>
                </a:lnSpc>
              </a:pPr>
              <a:r>
                <a:rPr lang="en-US" sz="1874">
                  <a:solidFill>
                    <a:srgbClr val="3B4E4E"/>
                  </a:solidFill>
                  <a:latin typeface="Overpass Light"/>
                  <a:ea typeface="Overpass Light"/>
                  <a:cs typeface="Overpass Light"/>
                  <a:sym typeface="Overpass Light"/>
                </a:rPr>
                <a:t>Applies algorithms to fix common OCR errors and artifacts.</a:t>
              </a:r>
            </a:p>
          </p:txBody>
        </p:sp>
      </p:grpSp>
      <p:grpSp>
        <p:nvGrpSpPr>
          <p:cNvPr id="37" name="Group 37"/>
          <p:cNvGrpSpPr/>
          <p:nvPr/>
        </p:nvGrpSpPr>
        <p:grpSpPr>
          <a:xfrm>
            <a:off x="1378968" y="6750992"/>
            <a:ext cx="734466" cy="28575"/>
            <a:chOff x="0" y="0"/>
            <a:chExt cx="979288" cy="38100"/>
          </a:xfrm>
        </p:grpSpPr>
        <p:sp>
          <p:nvSpPr>
            <p:cNvPr id="38" name="Freeform 38"/>
            <p:cNvSpPr/>
            <p:nvPr/>
          </p:nvSpPr>
          <p:spPr>
            <a:xfrm>
              <a:off x="0" y="0"/>
              <a:ext cx="979297" cy="38100"/>
            </a:xfrm>
            <a:custGeom>
              <a:avLst/>
              <a:gdLst/>
              <a:ahLst/>
              <a:cxnLst/>
              <a:rect l="l" t="t" r="r" b="b"/>
              <a:pathLst>
                <a:path w="979297" h="38100">
                  <a:moveTo>
                    <a:pt x="0" y="19050"/>
                  </a:moveTo>
                  <a:cubicBezTo>
                    <a:pt x="0" y="8509"/>
                    <a:pt x="8509" y="0"/>
                    <a:pt x="19050" y="0"/>
                  </a:cubicBezTo>
                  <a:lnTo>
                    <a:pt x="960247" y="0"/>
                  </a:lnTo>
                  <a:cubicBezTo>
                    <a:pt x="970788" y="0"/>
                    <a:pt x="979297" y="8509"/>
                    <a:pt x="979297" y="19050"/>
                  </a:cubicBezTo>
                  <a:cubicBezTo>
                    <a:pt x="979297" y="29591"/>
                    <a:pt x="970788" y="38100"/>
                    <a:pt x="960247" y="38100"/>
                  </a:cubicBezTo>
                  <a:lnTo>
                    <a:pt x="19050" y="38100"/>
                  </a:lnTo>
                  <a:cubicBezTo>
                    <a:pt x="8509" y="38100"/>
                    <a:pt x="0" y="29591"/>
                    <a:pt x="0" y="19050"/>
                  </a:cubicBezTo>
                  <a:close/>
                </a:path>
              </a:pathLst>
            </a:custGeom>
            <a:solidFill>
              <a:srgbClr val="C3D4CC"/>
            </a:solidFill>
          </p:spPr>
        </p:sp>
      </p:grpSp>
      <p:grpSp>
        <p:nvGrpSpPr>
          <p:cNvPr id="39" name="Group 39"/>
          <p:cNvGrpSpPr/>
          <p:nvPr/>
        </p:nvGrpSpPr>
        <p:grpSpPr>
          <a:xfrm>
            <a:off x="851966" y="6485185"/>
            <a:ext cx="560338" cy="560338"/>
            <a:chOff x="0" y="0"/>
            <a:chExt cx="747117" cy="747117"/>
          </a:xfrm>
        </p:grpSpPr>
        <p:sp>
          <p:nvSpPr>
            <p:cNvPr id="40" name="Freeform 40"/>
            <p:cNvSpPr/>
            <p:nvPr/>
          </p:nvSpPr>
          <p:spPr>
            <a:xfrm>
              <a:off x="6350" y="6350"/>
              <a:ext cx="734441" cy="734441"/>
            </a:xfrm>
            <a:custGeom>
              <a:avLst/>
              <a:gdLst/>
              <a:ahLst/>
              <a:cxnLst/>
              <a:rect l="l" t="t" r="r" b="b"/>
              <a:pathLst>
                <a:path w="734441" h="734441">
                  <a:moveTo>
                    <a:pt x="0" y="137160"/>
                  </a:moveTo>
                  <a:cubicBezTo>
                    <a:pt x="0" y="61341"/>
                    <a:pt x="61341" y="0"/>
                    <a:pt x="137160" y="0"/>
                  </a:cubicBezTo>
                  <a:lnTo>
                    <a:pt x="597281" y="0"/>
                  </a:lnTo>
                  <a:cubicBezTo>
                    <a:pt x="672973" y="0"/>
                    <a:pt x="734441" y="61341"/>
                    <a:pt x="734441" y="137160"/>
                  </a:cubicBezTo>
                  <a:lnTo>
                    <a:pt x="734441" y="597281"/>
                  </a:lnTo>
                  <a:cubicBezTo>
                    <a:pt x="734441" y="672973"/>
                    <a:pt x="673100" y="734441"/>
                    <a:pt x="597281" y="734441"/>
                  </a:cubicBezTo>
                  <a:lnTo>
                    <a:pt x="137160" y="734441"/>
                  </a:lnTo>
                  <a:cubicBezTo>
                    <a:pt x="61341" y="734441"/>
                    <a:pt x="0" y="672973"/>
                    <a:pt x="0" y="597281"/>
                  </a:cubicBezTo>
                  <a:close/>
                </a:path>
              </a:pathLst>
            </a:custGeom>
            <a:solidFill>
              <a:srgbClr val="DDEEE6"/>
            </a:solidFill>
          </p:spPr>
        </p:sp>
        <p:sp>
          <p:nvSpPr>
            <p:cNvPr id="41" name="Freeform 41"/>
            <p:cNvSpPr/>
            <p:nvPr/>
          </p:nvSpPr>
          <p:spPr>
            <a:xfrm>
              <a:off x="0" y="0"/>
              <a:ext cx="747141" cy="747141"/>
            </a:xfrm>
            <a:custGeom>
              <a:avLst/>
              <a:gdLst/>
              <a:ahLst/>
              <a:cxnLst/>
              <a:rect l="l" t="t" r="r" b="b"/>
              <a:pathLst>
                <a:path w="747141" h="747141">
                  <a:moveTo>
                    <a:pt x="0" y="143510"/>
                  </a:moveTo>
                  <a:cubicBezTo>
                    <a:pt x="0" y="64262"/>
                    <a:pt x="64262" y="0"/>
                    <a:pt x="143510" y="0"/>
                  </a:cubicBezTo>
                  <a:lnTo>
                    <a:pt x="603631" y="0"/>
                  </a:lnTo>
                  <a:lnTo>
                    <a:pt x="603631" y="6350"/>
                  </a:lnTo>
                  <a:lnTo>
                    <a:pt x="603631" y="0"/>
                  </a:lnTo>
                  <a:cubicBezTo>
                    <a:pt x="682879" y="0"/>
                    <a:pt x="747141" y="64262"/>
                    <a:pt x="747141" y="143510"/>
                  </a:cubicBezTo>
                  <a:lnTo>
                    <a:pt x="740791" y="143510"/>
                  </a:lnTo>
                  <a:lnTo>
                    <a:pt x="747141" y="143510"/>
                  </a:lnTo>
                  <a:lnTo>
                    <a:pt x="747141" y="603631"/>
                  </a:lnTo>
                  <a:lnTo>
                    <a:pt x="740791" y="603631"/>
                  </a:lnTo>
                  <a:lnTo>
                    <a:pt x="747141" y="603631"/>
                  </a:lnTo>
                  <a:cubicBezTo>
                    <a:pt x="747141" y="682879"/>
                    <a:pt x="682879" y="747141"/>
                    <a:pt x="603631" y="747141"/>
                  </a:cubicBezTo>
                  <a:lnTo>
                    <a:pt x="603631" y="740791"/>
                  </a:lnTo>
                  <a:lnTo>
                    <a:pt x="603631" y="747141"/>
                  </a:lnTo>
                  <a:lnTo>
                    <a:pt x="143510" y="747141"/>
                  </a:lnTo>
                  <a:lnTo>
                    <a:pt x="143510" y="740791"/>
                  </a:lnTo>
                  <a:lnTo>
                    <a:pt x="143510" y="747141"/>
                  </a:lnTo>
                  <a:cubicBezTo>
                    <a:pt x="64262" y="747141"/>
                    <a:pt x="0" y="682879"/>
                    <a:pt x="0" y="603631"/>
                  </a:cubicBezTo>
                  <a:lnTo>
                    <a:pt x="0" y="143510"/>
                  </a:lnTo>
                  <a:lnTo>
                    <a:pt x="6350" y="143510"/>
                  </a:lnTo>
                  <a:lnTo>
                    <a:pt x="0" y="143510"/>
                  </a:lnTo>
                  <a:moveTo>
                    <a:pt x="12700" y="143510"/>
                  </a:moveTo>
                  <a:lnTo>
                    <a:pt x="12700" y="603631"/>
                  </a:lnTo>
                  <a:lnTo>
                    <a:pt x="6350" y="603631"/>
                  </a:lnTo>
                  <a:lnTo>
                    <a:pt x="12700" y="603631"/>
                  </a:lnTo>
                  <a:cubicBezTo>
                    <a:pt x="12700" y="675894"/>
                    <a:pt x="71247" y="734441"/>
                    <a:pt x="143510" y="734441"/>
                  </a:cubicBezTo>
                  <a:lnTo>
                    <a:pt x="603631" y="734441"/>
                  </a:lnTo>
                  <a:cubicBezTo>
                    <a:pt x="675894" y="734441"/>
                    <a:pt x="734441" y="675894"/>
                    <a:pt x="734441" y="603631"/>
                  </a:cubicBezTo>
                  <a:lnTo>
                    <a:pt x="734441" y="143510"/>
                  </a:lnTo>
                  <a:cubicBezTo>
                    <a:pt x="734441" y="71247"/>
                    <a:pt x="675894" y="12700"/>
                    <a:pt x="603631" y="12700"/>
                  </a:cubicBezTo>
                  <a:lnTo>
                    <a:pt x="143510" y="12700"/>
                  </a:lnTo>
                  <a:lnTo>
                    <a:pt x="143510" y="6350"/>
                  </a:lnTo>
                  <a:lnTo>
                    <a:pt x="143510" y="12700"/>
                  </a:lnTo>
                  <a:cubicBezTo>
                    <a:pt x="71247" y="12700"/>
                    <a:pt x="12700" y="71247"/>
                    <a:pt x="12700" y="143510"/>
                  </a:cubicBezTo>
                  <a:close/>
                </a:path>
              </a:pathLst>
            </a:custGeom>
            <a:solidFill>
              <a:srgbClr val="C3D4CC"/>
            </a:solidFill>
          </p:spPr>
        </p:sp>
      </p:grpSp>
      <p:sp>
        <p:nvSpPr>
          <p:cNvPr id="42" name="Freeform 42" descr="preencoded.png"/>
          <p:cNvSpPr/>
          <p:nvPr/>
        </p:nvSpPr>
        <p:spPr>
          <a:xfrm>
            <a:off x="948481" y="6535788"/>
            <a:ext cx="367159" cy="458986"/>
          </a:xfrm>
          <a:custGeom>
            <a:avLst/>
            <a:gdLst/>
            <a:ahLst/>
            <a:cxnLst/>
            <a:rect l="l" t="t" r="r" b="b"/>
            <a:pathLst>
              <a:path w="367159" h="458986">
                <a:moveTo>
                  <a:pt x="0" y="0"/>
                </a:moveTo>
                <a:lnTo>
                  <a:pt x="367159" y="0"/>
                </a:lnTo>
                <a:lnTo>
                  <a:pt x="367159" y="458986"/>
                </a:lnTo>
                <a:lnTo>
                  <a:pt x="0" y="458986"/>
                </a:lnTo>
                <a:lnTo>
                  <a:pt x="0" y="0"/>
                </a:lnTo>
                <a:close/>
              </a:path>
            </a:pathLst>
          </a:custGeom>
          <a:blipFill>
            <a:blip r:embed="rId8"/>
            <a:stretch>
              <a:fillRect l="-785" r="-785"/>
            </a:stretch>
          </a:blipFill>
        </p:spPr>
      </p:sp>
      <p:grpSp>
        <p:nvGrpSpPr>
          <p:cNvPr id="43" name="Group 43"/>
          <p:cNvGrpSpPr/>
          <p:nvPr/>
        </p:nvGrpSpPr>
        <p:grpSpPr>
          <a:xfrm>
            <a:off x="2356396" y="6459439"/>
            <a:ext cx="3214241" cy="382489"/>
            <a:chOff x="0" y="0"/>
            <a:chExt cx="4285655" cy="509985"/>
          </a:xfrm>
        </p:grpSpPr>
        <p:sp>
          <p:nvSpPr>
            <p:cNvPr id="44" name="Freeform 44"/>
            <p:cNvSpPr/>
            <p:nvPr/>
          </p:nvSpPr>
          <p:spPr>
            <a:xfrm>
              <a:off x="0" y="0"/>
              <a:ext cx="4285655" cy="509985"/>
            </a:xfrm>
            <a:custGeom>
              <a:avLst/>
              <a:gdLst/>
              <a:ahLst/>
              <a:cxnLst/>
              <a:rect l="l" t="t" r="r" b="b"/>
              <a:pathLst>
                <a:path w="4285655" h="509985">
                  <a:moveTo>
                    <a:pt x="0" y="0"/>
                  </a:moveTo>
                  <a:lnTo>
                    <a:pt x="4285655" y="0"/>
                  </a:lnTo>
                  <a:lnTo>
                    <a:pt x="4285655" y="509985"/>
                  </a:lnTo>
                  <a:lnTo>
                    <a:pt x="0" y="509985"/>
                  </a:lnTo>
                  <a:close/>
                </a:path>
              </a:pathLst>
            </a:custGeom>
            <a:solidFill>
              <a:srgbClr val="000000">
                <a:alpha val="0"/>
              </a:srgbClr>
            </a:solidFill>
          </p:spPr>
        </p:sp>
        <p:sp>
          <p:nvSpPr>
            <p:cNvPr id="45" name="TextBox 45"/>
            <p:cNvSpPr txBox="1"/>
            <p:nvPr/>
          </p:nvSpPr>
          <p:spPr>
            <a:xfrm>
              <a:off x="0" y="-28575"/>
              <a:ext cx="4285655" cy="538560"/>
            </a:xfrm>
            <a:prstGeom prst="rect">
              <a:avLst/>
            </a:prstGeom>
          </p:spPr>
          <p:txBody>
            <a:bodyPr lIns="0" tIns="0" rIns="0" bIns="0" rtlCol="0" anchor="t"/>
            <a:lstStyle/>
            <a:p>
              <a:pPr algn="l">
                <a:lnSpc>
                  <a:spcPts val="3000"/>
                </a:lnSpc>
              </a:pPr>
              <a:r>
                <a:rPr lang="en-US" sz="2375" b="1">
                  <a:solidFill>
                    <a:srgbClr val="3B4E4E"/>
                  </a:solidFill>
                  <a:latin typeface="Arimo Bold"/>
                  <a:ea typeface="Arimo Bold"/>
                  <a:cs typeface="Arimo Bold"/>
                  <a:sym typeface="Arimo Bold"/>
                </a:rPr>
                <a:t>Text Enhancement</a:t>
              </a:r>
            </a:p>
          </p:txBody>
        </p:sp>
      </p:grpSp>
      <p:grpSp>
        <p:nvGrpSpPr>
          <p:cNvPr id="46" name="Group 46"/>
          <p:cNvGrpSpPr/>
          <p:nvPr/>
        </p:nvGrpSpPr>
        <p:grpSpPr>
          <a:xfrm>
            <a:off x="2356396" y="6988820"/>
            <a:ext cx="8216801" cy="391716"/>
            <a:chOff x="0" y="0"/>
            <a:chExt cx="10955735" cy="522288"/>
          </a:xfrm>
        </p:grpSpPr>
        <p:sp>
          <p:nvSpPr>
            <p:cNvPr id="47" name="Freeform 47"/>
            <p:cNvSpPr/>
            <p:nvPr/>
          </p:nvSpPr>
          <p:spPr>
            <a:xfrm>
              <a:off x="0" y="0"/>
              <a:ext cx="10955735" cy="522288"/>
            </a:xfrm>
            <a:custGeom>
              <a:avLst/>
              <a:gdLst/>
              <a:ahLst/>
              <a:cxnLst/>
              <a:rect l="l" t="t" r="r" b="b"/>
              <a:pathLst>
                <a:path w="10955735" h="522288">
                  <a:moveTo>
                    <a:pt x="0" y="0"/>
                  </a:moveTo>
                  <a:lnTo>
                    <a:pt x="10955735" y="0"/>
                  </a:lnTo>
                  <a:lnTo>
                    <a:pt x="10955735" y="522288"/>
                  </a:lnTo>
                  <a:lnTo>
                    <a:pt x="0" y="522288"/>
                  </a:lnTo>
                  <a:close/>
                </a:path>
              </a:pathLst>
            </a:custGeom>
            <a:solidFill>
              <a:srgbClr val="000000">
                <a:alpha val="0"/>
              </a:srgbClr>
            </a:solidFill>
          </p:spPr>
        </p:sp>
        <p:sp>
          <p:nvSpPr>
            <p:cNvPr id="48" name="TextBox 48"/>
            <p:cNvSpPr txBox="1"/>
            <p:nvPr/>
          </p:nvSpPr>
          <p:spPr>
            <a:xfrm>
              <a:off x="0" y="-123825"/>
              <a:ext cx="10955735" cy="646113"/>
            </a:xfrm>
            <a:prstGeom prst="rect">
              <a:avLst/>
            </a:prstGeom>
          </p:spPr>
          <p:txBody>
            <a:bodyPr lIns="0" tIns="0" rIns="0" bIns="0" rtlCol="0" anchor="t"/>
            <a:lstStyle/>
            <a:p>
              <a:pPr algn="l">
                <a:lnSpc>
                  <a:spcPts val="3062"/>
                </a:lnSpc>
              </a:pPr>
              <a:r>
                <a:rPr lang="en-US" sz="1874">
                  <a:solidFill>
                    <a:srgbClr val="3B4E4E"/>
                  </a:solidFill>
                  <a:latin typeface="Overpass Light"/>
                  <a:ea typeface="Overpass Light"/>
                  <a:cs typeface="Overpass Light"/>
                  <a:sym typeface="Overpass Light"/>
                </a:rPr>
                <a:t>Performs spelling correction and grammar enhancement.</a:t>
              </a:r>
            </a:p>
          </p:txBody>
        </p:sp>
      </p:grpSp>
      <p:grpSp>
        <p:nvGrpSpPr>
          <p:cNvPr id="49" name="Group 49"/>
          <p:cNvGrpSpPr/>
          <p:nvPr/>
        </p:nvGrpSpPr>
        <p:grpSpPr>
          <a:xfrm>
            <a:off x="1378968" y="8406556"/>
            <a:ext cx="734466" cy="28575"/>
            <a:chOff x="0" y="0"/>
            <a:chExt cx="979288" cy="38100"/>
          </a:xfrm>
        </p:grpSpPr>
        <p:sp>
          <p:nvSpPr>
            <p:cNvPr id="50" name="Freeform 50"/>
            <p:cNvSpPr/>
            <p:nvPr/>
          </p:nvSpPr>
          <p:spPr>
            <a:xfrm>
              <a:off x="0" y="0"/>
              <a:ext cx="979297" cy="38100"/>
            </a:xfrm>
            <a:custGeom>
              <a:avLst/>
              <a:gdLst/>
              <a:ahLst/>
              <a:cxnLst/>
              <a:rect l="l" t="t" r="r" b="b"/>
              <a:pathLst>
                <a:path w="979297" h="38100">
                  <a:moveTo>
                    <a:pt x="0" y="19050"/>
                  </a:moveTo>
                  <a:cubicBezTo>
                    <a:pt x="0" y="8509"/>
                    <a:pt x="8509" y="0"/>
                    <a:pt x="19050" y="0"/>
                  </a:cubicBezTo>
                  <a:lnTo>
                    <a:pt x="960247" y="0"/>
                  </a:lnTo>
                  <a:cubicBezTo>
                    <a:pt x="970788" y="0"/>
                    <a:pt x="979297" y="8509"/>
                    <a:pt x="979297" y="19050"/>
                  </a:cubicBezTo>
                  <a:cubicBezTo>
                    <a:pt x="979297" y="29591"/>
                    <a:pt x="970788" y="38100"/>
                    <a:pt x="960247" y="38100"/>
                  </a:cubicBezTo>
                  <a:lnTo>
                    <a:pt x="19050" y="38100"/>
                  </a:lnTo>
                  <a:cubicBezTo>
                    <a:pt x="8509" y="38100"/>
                    <a:pt x="0" y="29591"/>
                    <a:pt x="0" y="19050"/>
                  </a:cubicBezTo>
                  <a:close/>
                </a:path>
              </a:pathLst>
            </a:custGeom>
            <a:solidFill>
              <a:srgbClr val="C3D4CC"/>
            </a:solidFill>
          </p:spPr>
        </p:sp>
      </p:grpSp>
      <p:grpSp>
        <p:nvGrpSpPr>
          <p:cNvPr id="51" name="Group 51"/>
          <p:cNvGrpSpPr/>
          <p:nvPr/>
        </p:nvGrpSpPr>
        <p:grpSpPr>
          <a:xfrm>
            <a:off x="851966" y="8140750"/>
            <a:ext cx="560338" cy="560338"/>
            <a:chOff x="0" y="0"/>
            <a:chExt cx="747117" cy="747117"/>
          </a:xfrm>
        </p:grpSpPr>
        <p:sp>
          <p:nvSpPr>
            <p:cNvPr id="52" name="Freeform 52"/>
            <p:cNvSpPr/>
            <p:nvPr/>
          </p:nvSpPr>
          <p:spPr>
            <a:xfrm>
              <a:off x="6350" y="6350"/>
              <a:ext cx="734441" cy="734441"/>
            </a:xfrm>
            <a:custGeom>
              <a:avLst/>
              <a:gdLst/>
              <a:ahLst/>
              <a:cxnLst/>
              <a:rect l="l" t="t" r="r" b="b"/>
              <a:pathLst>
                <a:path w="734441" h="734441">
                  <a:moveTo>
                    <a:pt x="0" y="137160"/>
                  </a:moveTo>
                  <a:cubicBezTo>
                    <a:pt x="0" y="61341"/>
                    <a:pt x="61341" y="0"/>
                    <a:pt x="137160" y="0"/>
                  </a:cubicBezTo>
                  <a:lnTo>
                    <a:pt x="597281" y="0"/>
                  </a:lnTo>
                  <a:cubicBezTo>
                    <a:pt x="672973" y="0"/>
                    <a:pt x="734441" y="61341"/>
                    <a:pt x="734441" y="137160"/>
                  </a:cubicBezTo>
                  <a:lnTo>
                    <a:pt x="734441" y="597281"/>
                  </a:lnTo>
                  <a:cubicBezTo>
                    <a:pt x="734441" y="672973"/>
                    <a:pt x="673100" y="734441"/>
                    <a:pt x="597281" y="734441"/>
                  </a:cubicBezTo>
                  <a:lnTo>
                    <a:pt x="137160" y="734441"/>
                  </a:lnTo>
                  <a:cubicBezTo>
                    <a:pt x="61341" y="734441"/>
                    <a:pt x="0" y="672973"/>
                    <a:pt x="0" y="597281"/>
                  </a:cubicBezTo>
                  <a:close/>
                </a:path>
              </a:pathLst>
            </a:custGeom>
            <a:solidFill>
              <a:srgbClr val="DDEEE6"/>
            </a:solidFill>
          </p:spPr>
        </p:sp>
        <p:sp>
          <p:nvSpPr>
            <p:cNvPr id="53" name="Freeform 53"/>
            <p:cNvSpPr/>
            <p:nvPr/>
          </p:nvSpPr>
          <p:spPr>
            <a:xfrm>
              <a:off x="0" y="0"/>
              <a:ext cx="747141" cy="747141"/>
            </a:xfrm>
            <a:custGeom>
              <a:avLst/>
              <a:gdLst/>
              <a:ahLst/>
              <a:cxnLst/>
              <a:rect l="l" t="t" r="r" b="b"/>
              <a:pathLst>
                <a:path w="747141" h="747141">
                  <a:moveTo>
                    <a:pt x="0" y="143510"/>
                  </a:moveTo>
                  <a:cubicBezTo>
                    <a:pt x="0" y="64262"/>
                    <a:pt x="64262" y="0"/>
                    <a:pt x="143510" y="0"/>
                  </a:cubicBezTo>
                  <a:lnTo>
                    <a:pt x="603631" y="0"/>
                  </a:lnTo>
                  <a:lnTo>
                    <a:pt x="603631" y="6350"/>
                  </a:lnTo>
                  <a:lnTo>
                    <a:pt x="603631" y="0"/>
                  </a:lnTo>
                  <a:cubicBezTo>
                    <a:pt x="682879" y="0"/>
                    <a:pt x="747141" y="64262"/>
                    <a:pt x="747141" y="143510"/>
                  </a:cubicBezTo>
                  <a:lnTo>
                    <a:pt x="740791" y="143510"/>
                  </a:lnTo>
                  <a:lnTo>
                    <a:pt x="747141" y="143510"/>
                  </a:lnTo>
                  <a:lnTo>
                    <a:pt x="747141" y="603631"/>
                  </a:lnTo>
                  <a:lnTo>
                    <a:pt x="740791" y="603631"/>
                  </a:lnTo>
                  <a:lnTo>
                    <a:pt x="747141" y="603631"/>
                  </a:lnTo>
                  <a:cubicBezTo>
                    <a:pt x="747141" y="682879"/>
                    <a:pt x="682879" y="747141"/>
                    <a:pt x="603631" y="747141"/>
                  </a:cubicBezTo>
                  <a:lnTo>
                    <a:pt x="603631" y="740791"/>
                  </a:lnTo>
                  <a:lnTo>
                    <a:pt x="603631" y="747141"/>
                  </a:lnTo>
                  <a:lnTo>
                    <a:pt x="143510" y="747141"/>
                  </a:lnTo>
                  <a:lnTo>
                    <a:pt x="143510" y="740791"/>
                  </a:lnTo>
                  <a:lnTo>
                    <a:pt x="143510" y="747141"/>
                  </a:lnTo>
                  <a:cubicBezTo>
                    <a:pt x="64262" y="747141"/>
                    <a:pt x="0" y="682879"/>
                    <a:pt x="0" y="603631"/>
                  </a:cubicBezTo>
                  <a:lnTo>
                    <a:pt x="0" y="143510"/>
                  </a:lnTo>
                  <a:lnTo>
                    <a:pt x="6350" y="143510"/>
                  </a:lnTo>
                  <a:lnTo>
                    <a:pt x="0" y="143510"/>
                  </a:lnTo>
                  <a:moveTo>
                    <a:pt x="12700" y="143510"/>
                  </a:moveTo>
                  <a:lnTo>
                    <a:pt x="12700" y="603631"/>
                  </a:lnTo>
                  <a:lnTo>
                    <a:pt x="6350" y="603631"/>
                  </a:lnTo>
                  <a:lnTo>
                    <a:pt x="12700" y="603631"/>
                  </a:lnTo>
                  <a:cubicBezTo>
                    <a:pt x="12700" y="675894"/>
                    <a:pt x="71247" y="734441"/>
                    <a:pt x="143510" y="734441"/>
                  </a:cubicBezTo>
                  <a:lnTo>
                    <a:pt x="603631" y="734441"/>
                  </a:lnTo>
                  <a:cubicBezTo>
                    <a:pt x="675894" y="734441"/>
                    <a:pt x="734441" y="675894"/>
                    <a:pt x="734441" y="603631"/>
                  </a:cubicBezTo>
                  <a:lnTo>
                    <a:pt x="734441" y="143510"/>
                  </a:lnTo>
                  <a:cubicBezTo>
                    <a:pt x="734441" y="71247"/>
                    <a:pt x="675894" y="12700"/>
                    <a:pt x="603631" y="12700"/>
                  </a:cubicBezTo>
                  <a:lnTo>
                    <a:pt x="143510" y="12700"/>
                  </a:lnTo>
                  <a:lnTo>
                    <a:pt x="143510" y="6350"/>
                  </a:lnTo>
                  <a:lnTo>
                    <a:pt x="143510" y="12700"/>
                  </a:lnTo>
                  <a:cubicBezTo>
                    <a:pt x="71247" y="12700"/>
                    <a:pt x="12700" y="71247"/>
                    <a:pt x="12700" y="143510"/>
                  </a:cubicBezTo>
                  <a:close/>
                </a:path>
              </a:pathLst>
            </a:custGeom>
            <a:solidFill>
              <a:srgbClr val="C3D4CC"/>
            </a:solidFill>
          </p:spPr>
        </p:sp>
      </p:grpSp>
      <p:sp>
        <p:nvSpPr>
          <p:cNvPr id="54" name="Freeform 54" descr="preencoded.png"/>
          <p:cNvSpPr/>
          <p:nvPr/>
        </p:nvSpPr>
        <p:spPr>
          <a:xfrm>
            <a:off x="948481" y="8191351"/>
            <a:ext cx="367159" cy="458986"/>
          </a:xfrm>
          <a:custGeom>
            <a:avLst/>
            <a:gdLst/>
            <a:ahLst/>
            <a:cxnLst/>
            <a:rect l="l" t="t" r="r" b="b"/>
            <a:pathLst>
              <a:path w="367159" h="458986">
                <a:moveTo>
                  <a:pt x="0" y="0"/>
                </a:moveTo>
                <a:lnTo>
                  <a:pt x="367159" y="0"/>
                </a:lnTo>
                <a:lnTo>
                  <a:pt x="367159" y="458986"/>
                </a:lnTo>
                <a:lnTo>
                  <a:pt x="0" y="458986"/>
                </a:lnTo>
                <a:lnTo>
                  <a:pt x="0" y="0"/>
                </a:lnTo>
                <a:close/>
              </a:path>
            </a:pathLst>
          </a:custGeom>
          <a:blipFill>
            <a:blip r:embed="rId9"/>
            <a:stretch>
              <a:fillRect l="-785" r="-785"/>
            </a:stretch>
          </a:blipFill>
        </p:spPr>
      </p:sp>
      <p:grpSp>
        <p:nvGrpSpPr>
          <p:cNvPr id="55" name="Group 55"/>
          <p:cNvGrpSpPr/>
          <p:nvPr/>
        </p:nvGrpSpPr>
        <p:grpSpPr>
          <a:xfrm>
            <a:off x="2356396" y="8115002"/>
            <a:ext cx="3412480" cy="382489"/>
            <a:chOff x="0" y="0"/>
            <a:chExt cx="4549973" cy="509985"/>
          </a:xfrm>
        </p:grpSpPr>
        <p:sp>
          <p:nvSpPr>
            <p:cNvPr id="56" name="Freeform 56"/>
            <p:cNvSpPr/>
            <p:nvPr/>
          </p:nvSpPr>
          <p:spPr>
            <a:xfrm>
              <a:off x="0" y="0"/>
              <a:ext cx="4549973" cy="509985"/>
            </a:xfrm>
            <a:custGeom>
              <a:avLst/>
              <a:gdLst/>
              <a:ahLst/>
              <a:cxnLst/>
              <a:rect l="l" t="t" r="r" b="b"/>
              <a:pathLst>
                <a:path w="4549973" h="509985">
                  <a:moveTo>
                    <a:pt x="0" y="0"/>
                  </a:moveTo>
                  <a:lnTo>
                    <a:pt x="4549973" y="0"/>
                  </a:lnTo>
                  <a:lnTo>
                    <a:pt x="4549973" y="509985"/>
                  </a:lnTo>
                  <a:lnTo>
                    <a:pt x="0" y="509985"/>
                  </a:lnTo>
                  <a:close/>
                </a:path>
              </a:pathLst>
            </a:custGeom>
            <a:solidFill>
              <a:srgbClr val="000000">
                <a:alpha val="0"/>
              </a:srgbClr>
            </a:solidFill>
          </p:spPr>
        </p:sp>
        <p:sp>
          <p:nvSpPr>
            <p:cNvPr id="57" name="TextBox 57"/>
            <p:cNvSpPr txBox="1"/>
            <p:nvPr/>
          </p:nvSpPr>
          <p:spPr>
            <a:xfrm>
              <a:off x="0" y="-28575"/>
              <a:ext cx="4549973" cy="538560"/>
            </a:xfrm>
            <a:prstGeom prst="rect">
              <a:avLst/>
            </a:prstGeom>
          </p:spPr>
          <p:txBody>
            <a:bodyPr lIns="0" tIns="0" rIns="0" bIns="0" rtlCol="0" anchor="t"/>
            <a:lstStyle/>
            <a:p>
              <a:pPr algn="l">
                <a:lnSpc>
                  <a:spcPts val="3000"/>
                </a:lnSpc>
              </a:pPr>
              <a:r>
                <a:rPr lang="en-US" sz="2375" b="1">
                  <a:solidFill>
                    <a:srgbClr val="3B4E4E"/>
                  </a:solidFill>
                  <a:latin typeface="Arimo Bold"/>
                  <a:ea typeface="Arimo Bold"/>
                  <a:cs typeface="Arimo Bold"/>
                  <a:sym typeface="Arimo Bold"/>
                </a:rPr>
                <a:t>Analysis &amp; Reporting</a:t>
              </a:r>
            </a:p>
          </p:txBody>
        </p:sp>
      </p:grpSp>
      <p:grpSp>
        <p:nvGrpSpPr>
          <p:cNvPr id="58" name="Group 58"/>
          <p:cNvGrpSpPr/>
          <p:nvPr/>
        </p:nvGrpSpPr>
        <p:grpSpPr>
          <a:xfrm>
            <a:off x="2356396" y="8644384"/>
            <a:ext cx="8216801" cy="391716"/>
            <a:chOff x="0" y="0"/>
            <a:chExt cx="10955735" cy="522288"/>
          </a:xfrm>
        </p:grpSpPr>
        <p:sp>
          <p:nvSpPr>
            <p:cNvPr id="59" name="Freeform 59"/>
            <p:cNvSpPr/>
            <p:nvPr/>
          </p:nvSpPr>
          <p:spPr>
            <a:xfrm>
              <a:off x="0" y="0"/>
              <a:ext cx="10955735" cy="522288"/>
            </a:xfrm>
            <a:custGeom>
              <a:avLst/>
              <a:gdLst/>
              <a:ahLst/>
              <a:cxnLst/>
              <a:rect l="l" t="t" r="r" b="b"/>
              <a:pathLst>
                <a:path w="10955735" h="522288">
                  <a:moveTo>
                    <a:pt x="0" y="0"/>
                  </a:moveTo>
                  <a:lnTo>
                    <a:pt x="10955735" y="0"/>
                  </a:lnTo>
                  <a:lnTo>
                    <a:pt x="10955735" y="522288"/>
                  </a:lnTo>
                  <a:lnTo>
                    <a:pt x="0" y="522288"/>
                  </a:lnTo>
                  <a:close/>
                </a:path>
              </a:pathLst>
            </a:custGeom>
            <a:solidFill>
              <a:srgbClr val="000000">
                <a:alpha val="0"/>
              </a:srgbClr>
            </a:solidFill>
          </p:spPr>
        </p:sp>
        <p:sp>
          <p:nvSpPr>
            <p:cNvPr id="60" name="TextBox 60"/>
            <p:cNvSpPr txBox="1"/>
            <p:nvPr/>
          </p:nvSpPr>
          <p:spPr>
            <a:xfrm>
              <a:off x="0" y="-123825"/>
              <a:ext cx="10955735" cy="646113"/>
            </a:xfrm>
            <a:prstGeom prst="rect">
              <a:avLst/>
            </a:prstGeom>
          </p:spPr>
          <p:txBody>
            <a:bodyPr lIns="0" tIns="0" rIns="0" bIns="0" rtlCol="0" anchor="t"/>
            <a:lstStyle/>
            <a:p>
              <a:pPr algn="l">
                <a:lnSpc>
                  <a:spcPts val="3062"/>
                </a:lnSpc>
              </a:pPr>
              <a:r>
                <a:rPr lang="en-US" sz="1874">
                  <a:solidFill>
                    <a:srgbClr val="3B4E4E"/>
                  </a:solidFill>
                  <a:latin typeface="Overpass Light"/>
                  <a:ea typeface="Overpass Light"/>
                  <a:cs typeface="Overpass Light"/>
                  <a:sym typeface="Overpass Light"/>
                </a:rPr>
                <a:t>Provides readability metrics and generates comprehensive PDF reports.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p:cNvSpPr/>
          <p:nvPr/>
        </p:nvSpPr>
        <p:spPr>
          <a:xfrm>
            <a:off x="0" y="0"/>
            <a:ext cx="18288000" cy="3544044"/>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3"/>
            <a:stretch>
              <a:fillRect l="-10" r="-10"/>
            </a:stretch>
          </a:blipFill>
        </p:spPr>
      </p:sp>
      <p:grpSp>
        <p:nvGrpSpPr>
          <p:cNvPr id="7" name="Group 7"/>
          <p:cNvGrpSpPr/>
          <p:nvPr/>
        </p:nvGrpSpPr>
        <p:grpSpPr>
          <a:xfrm>
            <a:off x="992238" y="4758481"/>
            <a:ext cx="14829979" cy="885974"/>
            <a:chOff x="0" y="0"/>
            <a:chExt cx="19773305" cy="1181298"/>
          </a:xfrm>
        </p:grpSpPr>
        <p:sp>
          <p:nvSpPr>
            <p:cNvPr id="8" name="Freeform 8"/>
            <p:cNvSpPr/>
            <p:nvPr/>
          </p:nvSpPr>
          <p:spPr>
            <a:xfrm>
              <a:off x="0" y="0"/>
              <a:ext cx="19773305" cy="1181298"/>
            </a:xfrm>
            <a:custGeom>
              <a:avLst/>
              <a:gdLst/>
              <a:ahLst/>
              <a:cxnLst/>
              <a:rect l="l" t="t" r="r" b="b"/>
              <a:pathLst>
                <a:path w="19773305" h="1181298">
                  <a:moveTo>
                    <a:pt x="0" y="0"/>
                  </a:moveTo>
                  <a:lnTo>
                    <a:pt x="19773305" y="0"/>
                  </a:lnTo>
                  <a:lnTo>
                    <a:pt x="19773305" y="1181298"/>
                  </a:lnTo>
                  <a:lnTo>
                    <a:pt x="0" y="1181298"/>
                  </a:lnTo>
                  <a:close/>
                </a:path>
              </a:pathLst>
            </a:custGeom>
            <a:solidFill>
              <a:srgbClr val="000000">
                <a:alpha val="0"/>
              </a:srgbClr>
            </a:solidFill>
          </p:spPr>
        </p:sp>
        <p:sp>
          <p:nvSpPr>
            <p:cNvPr id="9" name="TextBox 9"/>
            <p:cNvSpPr txBox="1"/>
            <p:nvPr/>
          </p:nvSpPr>
          <p:spPr>
            <a:xfrm>
              <a:off x="0" y="-57150"/>
              <a:ext cx="19773305" cy="1238448"/>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Healthcare Documentation Challenge</a:t>
              </a:r>
            </a:p>
          </p:txBody>
        </p:sp>
      </p:grpSp>
      <p:grpSp>
        <p:nvGrpSpPr>
          <p:cNvPr id="10" name="Group 10"/>
          <p:cNvGrpSpPr/>
          <p:nvPr/>
        </p:nvGrpSpPr>
        <p:grpSpPr>
          <a:xfrm>
            <a:off x="987475" y="6064895"/>
            <a:ext cx="5254973" cy="3012430"/>
            <a:chOff x="0" y="0"/>
            <a:chExt cx="7006630" cy="4016573"/>
          </a:xfrm>
        </p:grpSpPr>
        <p:sp>
          <p:nvSpPr>
            <p:cNvPr id="11" name="Freeform 11"/>
            <p:cNvSpPr/>
            <p:nvPr/>
          </p:nvSpPr>
          <p:spPr>
            <a:xfrm>
              <a:off x="6350" y="6350"/>
              <a:ext cx="6993890" cy="4003802"/>
            </a:xfrm>
            <a:custGeom>
              <a:avLst/>
              <a:gdLst/>
              <a:ahLst/>
              <a:cxnLst/>
              <a:rect l="l" t="t" r="r" b="b"/>
              <a:pathLst>
                <a:path w="6993890" h="4003802">
                  <a:moveTo>
                    <a:pt x="0" y="158750"/>
                  </a:moveTo>
                  <a:cubicBezTo>
                    <a:pt x="0" y="71120"/>
                    <a:pt x="71247" y="0"/>
                    <a:pt x="159004" y="0"/>
                  </a:cubicBezTo>
                  <a:lnTo>
                    <a:pt x="6834886" y="0"/>
                  </a:lnTo>
                  <a:cubicBezTo>
                    <a:pt x="6922770" y="0"/>
                    <a:pt x="6993890" y="71120"/>
                    <a:pt x="6993890" y="158750"/>
                  </a:cubicBezTo>
                  <a:lnTo>
                    <a:pt x="6993890" y="3845052"/>
                  </a:lnTo>
                  <a:cubicBezTo>
                    <a:pt x="6993890" y="3932809"/>
                    <a:pt x="6922643" y="4003802"/>
                    <a:pt x="6834886" y="4003802"/>
                  </a:cubicBezTo>
                  <a:lnTo>
                    <a:pt x="159004" y="4003802"/>
                  </a:lnTo>
                  <a:cubicBezTo>
                    <a:pt x="71247" y="4003802"/>
                    <a:pt x="0" y="3932682"/>
                    <a:pt x="0" y="3845052"/>
                  </a:cubicBezTo>
                  <a:close/>
                </a:path>
              </a:pathLst>
            </a:custGeom>
            <a:solidFill>
              <a:srgbClr val="DDEEE6"/>
            </a:solidFill>
          </p:spPr>
        </p:sp>
        <p:sp>
          <p:nvSpPr>
            <p:cNvPr id="12" name="Freeform 12"/>
            <p:cNvSpPr/>
            <p:nvPr/>
          </p:nvSpPr>
          <p:spPr>
            <a:xfrm>
              <a:off x="0" y="0"/>
              <a:ext cx="7006590" cy="4016502"/>
            </a:xfrm>
            <a:custGeom>
              <a:avLst/>
              <a:gdLst/>
              <a:ahLst/>
              <a:cxnLst/>
              <a:rect l="l" t="t" r="r" b="b"/>
              <a:pathLst>
                <a:path w="7006590" h="4016502">
                  <a:moveTo>
                    <a:pt x="0" y="165100"/>
                  </a:moveTo>
                  <a:cubicBezTo>
                    <a:pt x="0" y="73914"/>
                    <a:pt x="74041" y="0"/>
                    <a:pt x="165354" y="0"/>
                  </a:cubicBezTo>
                  <a:lnTo>
                    <a:pt x="6841236" y="0"/>
                  </a:lnTo>
                  <a:lnTo>
                    <a:pt x="6841236" y="6350"/>
                  </a:lnTo>
                  <a:lnTo>
                    <a:pt x="6841236" y="0"/>
                  </a:lnTo>
                  <a:cubicBezTo>
                    <a:pt x="6932549" y="0"/>
                    <a:pt x="7006590" y="73914"/>
                    <a:pt x="7006590" y="165100"/>
                  </a:cubicBezTo>
                  <a:lnTo>
                    <a:pt x="7000240" y="165100"/>
                  </a:lnTo>
                  <a:lnTo>
                    <a:pt x="7006590" y="165100"/>
                  </a:lnTo>
                  <a:lnTo>
                    <a:pt x="7006590" y="3851402"/>
                  </a:lnTo>
                  <a:lnTo>
                    <a:pt x="7000240" y="3851402"/>
                  </a:lnTo>
                  <a:lnTo>
                    <a:pt x="7006590" y="3851402"/>
                  </a:lnTo>
                  <a:cubicBezTo>
                    <a:pt x="7006590" y="3942588"/>
                    <a:pt x="6932549" y="4016502"/>
                    <a:pt x="6841236" y="4016502"/>
                  </a:cubicBezTo>
                  <a:lnTo>
                    <a:pt x="6841236" y="4010152"/>
                  </a:lnTo>
                  <a:lnTo>
                    <a:pt x="6841236" y="4016502"/>
                  </a:lnTo>
                  <a:lnTo>
                    <a:pt x="165354" y="4016502"/>
                  </a:lnTo>
                  <a:lnTo>
                    <a:pt x="165354" y="4010152"/>
                  </a:lnTo>
                  <a:lnTo>
                    <a:pt x="165354" y="4016502"/>
                  </a:lnTo>
                  <a:cubicBezTo>
                    <a:pt x="74041" y="4016502"/>
                    <a:pt x="0" y="3942588"/>
                    <a:pt x="0" y="3851402"/>
                  </a:cubicBezTo>
                  <a:lnTo>
                    <a:pt x="0" y="165100"/>
                  </a:lnTo>
                  <a:lnTo>
                    <a:pt x="6350" y="165100"/>
                  </a:lnTo>
                  <a:lnTo>
                    <a:pt x="0" y="165100"/>
                  </a:lnTo>
                  <a:moveTo>
                    <a:pt x="12700" y="165100"/>
                  </a:moveTo>
                  <a:lnTo>
                    <a:pt x="12700" y="3851402"/>
                  </a:lnTo>
                  <a:lnTo>
                    <a:pt x="6350" y="3851402"/>
                  </a:lnTo>
                  <a:lnTo>
                    <a:pt x="12700" y="3851402"/>
                  </a:lnTo>
                  <a:cubicBezTo>
                    <a:pt x="12700" y="3935603"/>
                    <a:pt x="81026" y="4003802"/>
                    <a:pt x="165354" y="4003802"/>
                  </a:cubicBezTo>
                  <a:lnTo>
                    <a:pt x="6841236" y="4003802"/>
                  </a:lnTo>
                  <a:cubicBezTo>
                    <a:pt x="6925564" y="4003802"/>
                    <a:pt x="6993890" y="3935603"/>
                    <a:pt x="6993890" y="3851402"/>
                  </a:cubicBezTo>
                  <a:lnTo>
                    <a:pt x="6993890" y="165100"/>
                  </a:lnTo>
                  <a:cubicBezTo>
                    <a:pt x="6993890" y="80899"/>
                    <a:pt x="6925564" y="12700"/>
                    <a:pt x="6841236" y="12700"/>
                  </a:cubicBezTo>
                  <a:lnTo>
                    <a:pt x="165354" y="12700"/>
                  </a:lnTo>
                  <a:lnTo>
                    <a:pt x="165354" y="6350"/>
                  </a:lnTo>
                  <a:lnTo>
                    <a:pt x="165354" y="12700"/>
                  </a:lnTo>
                  <a:cubicBezTo>
                    <a:pt x="81026" y="12700"/>
                    <a:pt x="12700" y="80899"/>
                    <a:pt x="12700" y="165100"/>
                  </a:cubicBezTo>
                  <a:close/>
                </a:path>
              </a:pathLst>
            </a:custGeom>
            <a:solidFill>
              <a:srgbClr val="C3D4CC"/>
            </a:solidFill>
          </p:spPr>
        </p:sp>
      </p:grpSp>
      <p:grpSp>
        <p:nvGrpSpPr>
          <p:cNvPr id="13" name="Group 13"/>
          <p:cNvGrpSpPr/>
          <p:nvPr/>
        </p:nvGrpSpPr>
        <p:grpSpPr>
          <a:xfrm>
            <a:off x="1285280" y="6362700"/>
            <a:ext cx="4659362" cy="885825"/>
            <a:chOff x="0" y="0"/>
            <a:chExt cx="6212483" cy="1181100"/>
          </a:xfrm>
        </p:grpSpPr>
        <p:sp>
          <p:nvSpPr>
            <p:cNvPr id="14" name="Freeform 14"/>
            <p:cNvSpPr/>
            <p:nvPr/>
          </p:nvSpPr>
          <p:spPr>
            <a:xfrm>
              <a:off x="0" y="0"/>
              <a:ext cx="6212483" cy="1181100"/>
            </a:xfrm>
            <a:custGeom>
              <a:avLst/>
              <a:gdLst/>
              <a:ahLst/>
              <a:cxnLst/>
              <a:rect l="l" t="t" r="r" b="b"/>
              <a:pathLst>
                <a:path w="6212483" h="1181100">
                  <a:moveTo>
                    <a:pt x="0" y="0"/>
                  </a:moveTo>
                  <a:lnTo>
                    <a:pt x="6212483" y="0"/>
                  </a:lnTo>
                  <a:lnTo>
                    <a:pt x="6212483" y="1181100"/>
                  </a:lnTo>
                  <a:lnTo>
                    <a:pt x="0" y="1181100"/>
                  </a:lnTo>
                  <a:close/>
                </a:path>
              </a:pathLst>
            </a:custGeom>
            <a:solidFill>
              <a:srgbClr val="000000">
                <a:alpha val="0"/>
              </a:srgbClr>
            </a:solidFill>
          </p:spPr>
        </p:sp>
        <p:sp>
          <p:nvSpPr>
            <p:cNvPr id="15" name="TextBox 15"/>
            <p:cNvSpPr txBox="1"/>
            <p:nvPr/>
          </p:nvSpPr>
          <p:spPr>
            <a:xfrm>
              <a:off x="0" y="-38100"/>
              <a:ext cx="6212483" cy="121920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Inaccessible Information</a:t>
              </a:r>
            </a:p>
          </p:txBody>
        </p:sp>
      </p:grpSp>
      <p:grpSp>
        <p:nvGrpSpPr>
          <p:cNvPr id="16" name="Group 16"/>
          <p:cNvGrpSpPr/>
          <p:nvPr/>
        </p:nvGrpSpPr>
        <p:grpSpPr>
          <a:xfrm>
            <a:off x="1285280" y="7418635"/>
            <a:ext cx="4659362" cy="1360885"/>
            <a:chOff x="0" y="0"/>
            <a:chExt cx="6212483" cy="1814513"/>
          </a:xfrm>
        </p:grpSpPr>
        <p:sp>
          <p:nvSpPr>
            <p:cNvPr id="17" name="Freeform 17"/>
            <p:cNvSpPr/>
            <p:nvPr/>
          </p:nvSpPr>
          <p:spPr>
            <a:xfrm>
              <a:off x="0" y="0"/>
              <a:ext cx="6212483" cy="1814513"/>
            </a:xfrm>
            <a:custGeom>
              <a:avLst/>
              <a:gdLst/>
              <a:ahLst/>
              <a:cxnLst/>
              <a:rect l="l" t="t" r="r" b="b"/>
              <a:pathLst>
                <a:path w="6212483" h="1814513">
                  <a:moveTo>
                    <a:pt x="0" y="0"/>
                  </a:moveTo>
                  <a:lnTo>
                    <a:pt x="6212483" y="0"/>
                  </a:lnTo>
                  <a:lnTo>
                    <a:pt x="6212483" y="1814513"/>
                  </a:lnTo>
                  <a:lnTo>
                    <a:pt x="0" y="1814513"/>
                  </a:lnTo>
                  <a:close/>
                </a:path>
              </a:pathLst>
            </a:custGeom>
            <a:solidFill>
              <a:srgbClr val="000000">
                <a:alpha val="0"/>
              </a:srgbClr>
            </a:solidFill>
          </p:spPr>
        </p:sp>
        <p:sp>
          <p:nvSpPr>
            <p:cNvPr id="18" name="TextBox 18"/>
            <p:cNvSpPr txBox="1"/>
            <p:nvPr/>
          </p:nvSpPr>
          <p:spPr>
            <a:xfrm>
              <a:off x="0" y="-142875"/>
              <a:ext cx="6212483" cy="1957388"/>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Critical patient data trapped in handwritten notes and scanned records.</a:t>
              </a:r>
            </a:p>
          </p:txBody>
        </p:sp>
      </p:grpSp>
      <p:grpSp>
        <p:nvGrpSpPr>
          <p:cNvPr id="19" name="Group 19"/>
          <p:cNvGrpSpPr/>
          <p:nvPr/>
        </p:nvGrpSpPr>
        <p:grpSpPr>
          <a:xfrm>
            <a:off x="6516440" y="6064895"/>
            <a:ext cx="5254973" cy="3012430"/>
            <a:chOff x="0" y="0"/>
            <a:chExt cx="7006630" cy="4016573"/>
          </a:xfrm>
        </p:grpSpPr>
        <p:sp>
          <p:nvSpPr>
            <p:cNvPr id="20" name="Freeform 20"/>
            <p:cNvSpPr/>
            <p:nvPr/>
          </p:nvSpPr>
          <p:spPr>
            <a:xfrm>
              <a:off x="6350" y="6350"/>
              <a:ext cx="6993890" cy="4003802"/>
            </a:xfrm>
            <a:custGeom>
              <a:avLst/>
              <a:gdLst/>
              <a:ahLst/>
              <a:cxnLst/>
              <a:rect l="l" t="t" r="r" b="b"/>
              <a:pathLst>
                <a:path w="6993890" h="4003802">
                  <a:moveTo>
                    <a:pt x="0" y="158750"/>
                  </a:moveTo>
                  <a:cubicBezTo>
                    <a:pt x="0" y="71120"/>
                    <a:pt x="71247" y="0"/>
                    <a:pt x="159004" y="0"/>
                  </a:cubicBezTo>
                  <a:lnTo>
                    <a:pt x="6834886" y="0"/>
                  </a:lnTo>
                  <a:cubicBezTo>
                    <a:pt x="6922770" y="0"/>
                    <a:pt x="6993890" y="71120"/>
                    <a:pt x="6993890" y="158750"/>
                  </a:cubicBezTo>
                  <a:lnTo>
                    <a:pt x="6993890" y="3845052"/>
                  </a:lnTo>
                  <a:cubicBezTo>
                    <a:pt x="6993890" y="3932809"/>
                    <a:pt x="6922643" y="4003802"/>
                    <a:pt x="6834886" y="4003802"/>
                  </a:cubicBezTo>
                  <a:lnTo>
                    <a:pt x="159004" y="4003802"/>
                  </a:lnTo>
                  <a:cubicBezTo>
                    <a:pt x="71247" y="4003802"/>
                    <a:pt x="0" y="3932682"/>
                    <a:pt x="0" y="3845052"/>
                  </a:cubicBezTo>
                  <a:close/>
                </a:path>
              </a:pathLst>
            </a:custGeom>
            <a:solidFill>
              <a:srgbClr val="DDEEE6"/>
            </a:solidFill>
          </p:spPr>
        </p:sp>
        <p:sp>
          <p:nvSpPr>
            <p:cNvPr id="21" name="Freeform 21"/>
            <p:cNvSpPr/>
            <p:nvPr/>
          </p:nvSpPr>
          <p:spPr>
            <a:xfrm>
              <a:off x="0" y="0"/>
              <a:ext cx="7006590" cy="4016502"/>
            </a:xfrm>
            <a:custGeom>
              <a:avLst/>
              <a:gdLst/>
              <a:ahLst/>
              <a:cxnLst/>
              <a:rect l="l" t="t" r="r" b="b"/>
              <a:pathLst>
                <a:path w="7006590" h="4016502">
                  <a:moveTo>
                    <a:pt x="0" y="165100"/>
                  </a:moveTo>
                  <a:cubicBezTo>
                    <a:pt x="0" y="73914"/>
                    <a:pt x="74041" y="0"/>
                    <a:pt x="165354" y="0"/>
                  </a:cubicBezTo>
                  <a:lnTo>
                    <a:pt x="6841236" y="0"/>
                  </a:lnTo>
                  <a:lnTo>
                    <a:pt x="6841236" y="6350"/>
                  </a:lnTo>
                  <a:lnTo>
                    <a:pt x="6841236" y="0"/>
                  </a:lnTo>
                  <a:cubicBezTo>
                    <a:pt x="6932549" y="0"/>
                    <a:pt x="7006590" y="73914"/>
                    <a:pt x="7006590" y="165100"/>
                  </a:cubicBezTo>
                  <a:lnTo>
                    <a:pt x="7000240" y="165100"/>
                  </a:lnTo>
                  <a:lnTo>
                    <a:pt x="7006590" y="165100"/>
                  </a:lnTo>
                  <a:lnTo>
                    <a:pt x="7006590" y="3851402"/>
                  </a:lnTo>
                  <a:lnTo>
                    <a:pt x="7000240" y="3851402"/>
                  </a:lnTo>
                  <a:lnTo>
                    <a:pt x="7006590" y="3851402"/>
                  </a:lnTo>
                  <a:cubicBezTo>
                    <a:pt x="7006590" y="3942588"/>
                    <a:pt x="6932549" y="4016502"/>
                    <a:pt x="6841236" y="4016502"/>
                  </a:cubicBezTo>
                  <a:lnTo>
                    <a:pt x="6841236" y="4010152"/>
                  </a:lnTo>
                  <a:lnTo>
                    <a:pt x="6841236" y="4016502"/>
                  </a:lnTo>
                  <a:lnTo>
                    <a:pt x="165354" y="4016502"/>
                  </a:lnTo>
                  <a:lnTo>
                    <a:pt x="165354" y="4010152"/>
                  </a:lnTo>
                  <a:lnTo>
                    <a:pt x="165354" y="4016502"/>
                  </a:lnTo>
                  <a:cubicBezTo>
                    <a:pt x="74041" y="4016502"/>
                    <a:pt x="0" y="3942588"/>
                    <a:pt x="0" y="3851402"/>
                  </a:cubicBezTo>
                  <a:lnTo>
                    <a:pt x="0" y="165100"/>
                  </a:lnTo>
                  <a:lnTo>
                    <a:pt x="6350" y="165100"/>
                  </a:lnTo>
                  <a:lnTo>
                    <a:pt x="0" y="165100"/>
                  </a:lnTo>
                  <a:moveTo>
                    <a:pt x="12700" y="165100"/>
                  </a:moveTo>
                  <a:lnTo>
                    <a:pt x="12700" y="3851402"/>
                  </a:lnTo>
                  <a:lnTo>
                    <a:pt x="6350" y="3851402"/>
                  </a:lnTo>
                  <a:lnTo>
                    <a:pt x="12700" y="3851402"/>
                  </a:lnTo>
                  <a:cubicBezTo>
                    <a:pt x="12700" y="3935603"/>
                    <a:pt x="81026" y="4003802"/>
                    <a:pt x="165354" y="4003802"/>
                  </a:cubicBezTo>
                  <a:lnTo>
                    <a:pt x="6841236" y="4003802"/>
                  </a:lnTo>
                  <a:cubicBezTo>
                    <a:pt x="6925564" y="4003802"/>
                    <a:pt x="6993890" y="3935603"/>
                    <a:pt x="6993890" y="3851402"/>
                  </a:cubicBezTo>
                  <a:lnTo>
                    <a:pt x="6993890" y="165100"/>
                  </a:lnTo>
                  <a:cubicBezTo>
                    <a:pt x="6993890" y="80899"/>
                    <a:pt x="6925564" y="12700"/>
                    <a:pt x="6841236" y="12700"/>
                  </a:cubicBezTo>
                  <a:lnTo>
                    <a:pt x="165354" y="12700"/>
                  </a:lnTo>
                  <a:lnTo>
                    <a:pt x="165354" y="6350"/>
                  </a:lnTo>
                  <a:lnTo>
                    <a:pt x="165354" y="12700"/>
                  </a:lnTo>
                  <a:cubicBezTo>
                    <a:pt x="81026" y="12700"/>
                    <a:pt x="12700" y="80899"/>
                    <a:pt x="12700" y="165100"/>
                  </a:cubicBezTo>
                  <a:close/>
                </a:path>
              </a:pathLst>
            </a:custGeom>
            <a:solidFill>
              <a:srgbClr val="C3D4CC"/>
            </a:solidFill>
          </p:spPr>
        </p:sp>
      </p:grpSp>
      <p:grpSp>
        <p:nvGrpSpPr>
          <p:cNvPr id="22" name="Group 22"/>
          <p:cNvGrpSpPr/>
          <p:nvPr/>
        </p:nvGrpSpPr>
        <p:grpSpPr>
          <a:xfrm>
            <a:off x="6814245" y="6362700"/>
            <a:ext cx="4659362" cy="885825"/>
            <a:chOff x="0" y="0"/>
            <a:chExt cx="6212483" cy="1181100"/>
          </a:xfrm>
        </p:grpSpPr>
        <p:sp>
          <p:nvSpPr>
            <p:cNvPr id="23" name="Freeform 23"/>
            <p:cNvSpPr/>
            <p:nvPr/>
          </p:nvSpPr>
          <p:spPr>
            <a:xfrm>
              <a:off x="0" y="0"/>
              <a:ext cx="6212483" cy="1181100"/>
            </a:xfrm>
            <a:custGeom>
              <a:avLst/>
              <a:gdLst/>
              <a:ahLst/>
              <a:cxnLst/>
              <a:rect l="l" t="t" r="r" b="b"/>
              <a:pathLst>
                <a:path w="6212483" h="1181100">
                  <a:moveTo>
                    <a:pt x="0" y="0"/>
                  </a:moveTo>
                  <a:lnTo>
                    <a:pt x="6212483" y="0"/>
                  </a:lnTo>
                  <a:lnTo>
                    <a:pt x="6212483" y="1181100"/>
                  </a:lnTo>
                  <a:lnTo>
                    <a:pt x="0" y="1181100"/>
                  </a:lnTo>
                  <a:close/>
                </a:path>
              </a:pathLst>
            </a:custGeom>
            <a:solidFill>
              <a:srgbClr val="000000">
                <a:alpha val="0"/>
              </a:srgbClr>
            </a:solidFill>
          </p:spPr>
        </p:sp>
        <p:sp>
          <p:nvSpPr>
            <p:cNvPr id="24" name="TextBox 24"/>
            <p:cNvSpPr txBox="1"/>
            <p:nvPr/>
          </p:nvSpPr>
          <p:spPr>
            <a:xfrm>
              <a:off x="0" y="-38100"/>
              <a:ext cx="6212483" cy="121920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Manual Conversion Burden</a:t>
              </a:r>
            </a:p>
          </p:txBody>
        </p:sp>
      </p:grpSp>
      <p:grpSp>
        <p:nvGrpSpPr>
          <p:cNvPr id="25" name="Group 25"/>
          <p:cNvGrpSpPr/>
          <p:nvPr/>
        </p:nvGrpSpPr>
        <p:grpSpPr>
          <a:xfrm>
            <a:off x="6814245" y="7418635"/>
            <a:ext cx="4659362" cy="1360885"/>
            <a:chOff x="0" y="0"/>
            <a:chExt cx="6212483" cy="1814513"/>
          </a:xfrm>
        </p:grpSpPr>
        <p:sp>
          <p:nvSpPr>
            <p:cNvPr id="26" name="Freeform 26"/>
            <p:cNvSpPr/>
            <p:nvPr/>
          </p:nvSpPr>
          <p:spPr>
            <a:xfrm>
              <a:off x="0" y="0"/>
              <a:ext cx="6212483" cy="1814513"/>
            </a:xfrm>
            <a:custGeom>
              <a:avLst/>
              <a:gdLst/>
              <a:ahLst/>
              <a:cxnLst/>
              <a:rect l="l" t="t" r="r" b="b"/>
              <a:pathLst>
                <a:path w="6212483" h="1814513">
                  <a:moveTo>
                    <a:pt x="0" y="0"/>
                  </a:moveTo>
                  <a:lnTo>
                    <a:pt x="6212483" y="0"/>
                  </a:lnTo>
                  <a:lnTo>
                    <a:pt x="6212483" y="1814513"/>
                  </a:lnTo>
                  <a:lnTo>
                    <a:pt x="0" y="1814513"/>
                  </a:lnTo>
                  <a:close/>
                </a:path>
              </a:pathLst>
            </a:custGeom>
            <a:solidFill>
              <a:srgbClr val="000000">
                <a:alpha val="0"/>
              </a:srgbClr>
            </a:solidFill>
          </p:spPr>
        </p:sp>
        <p:sp>
          <p:nvSpPr>
            <p:cNvPr id="27" name="TextBox 27"/>
            <p:cNvSpPr txBox="1"/>
            <p:nvPr/>
          </p:nvSpPr>
          <p:spPr>
            <a:xfrm>
              <a:off x="0" y="-142875"/>
              <a:ext cx="6212483" cy="1957388"/>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Time-consuming, error-prone processes divert resources from patient care.</a:t>
              </a:r>
            </a:p>
          </p:txBody>
        </p:sp>
      </p:grpSp>
      <p:grpSp>
        <p:nvGrpSpPr>
          <p:cNvPr id="28" name="Group 28"/>
          <p:cNvGrpSpPr/>
          <p:nvPr/>
        </p:nvGrpSpPr>
        <p:grpSpPr>
          <a:xfrm>
            <a:off x="12045404" y="6064895"/>
            <a:ext cx="5254973" cy="3012430"/>
            <a:chOff x="0" y="0"/>
            <a:chExt cx="7006630" cy="4016573"/>
          </a:xfrm>
        </p:grpSpPr>
        <p:sp>
          <p:nvSpPr>
            <p:cNvPr id="29" name="Freeform 29"/>
            <p:cNvSpPr/>
            <p:nvPr/>
          </p:nvSpPr>
          <p:spPr>
            <a:xfrm>
              <a:off x="6350" y="6350"/>
              <a:ext cx="6993890" cy="4003802"/>
            </a:xfrm>
            <a:custGeom>
              <a:avLst/>
              <a:gdLst/>
              <a:ahLst/>
              <a:cxnLst/>
              <a:rect l="l" t="t" r="r" b="b"/>
              <a:pathLst>
                <a:path w="6993890" h="4003802">
                  <a:moveTo>
                    <a:pt x="0" y="158750"/>
                  </a:moveTo>
                  <a:cubicBezTo>
                    <a:pt x="0" y="71120"/>
                    <a:pt x="71247" y="0"/>
                    <a:pt x="159004" y="0"/>
                  </a:cubicBezTo>
                  <a:lnTo>
                    <a:pt x="6834886" y="0"/>
                  </a:lnTo>
                  <a:cubicBezTo>
                    <a:pt x="6922770" y="0"/>
                    <a:pt x="6993890" y="71120"/>
                    <a:pt x="6993890" y="158750"/>
                  </a:cubicBezTo>
                  <a:lnTo>
                    <a:pt x="6993890" y="3845052"/>
                  </a:lnTo>
                  <a:cubicBezTo>
                    <a:pt x="6993890" y="3932809"/>
                    <a:pt x="6922643" y="4003802"/>
                    <a:pt x="6834886" y="4003802"/>
                  </a:cubicBezTo>
                  <a:lnTo>
                    <a:pt x="159004" y="4003802"/>
                  </a:lnTo>
                  <a:cubicBezTo>
                    <a:pt x="71247" y="4003802"/>
                    <a:pt x="0" y="3932682"/>
                    <a:pt x="0" y="3845052"/>
                  </a:cubicBezTo>
                  <a:close/>
                </a:path>
              </a:pathLst>
            </a:custGeom>
            <a:solidFill>
              <a:srgbClr val="DDEEE6"/>
            </a:solidFill>
          </p:spPr>
        </p:sp>
        <p:sp>
          <p:nvSpPr>
            <p:cNvPr id="30" name="Freeform 30"/>
            <p:cNvSpPr/>
            <p:nvPr/>
          </p:nvSpPr>
          <p:spPr>
            <a:xfrm>
              <a:off x="0" y="0"/>
              <a:ext cx="7006590" cy="4016502"/>
            </a:xfrm>
            <a:custGeom>
              <a:avLst/>
              <a:gdLst/>
              <a:ahLst/>
              <a:cxnLst/>
              <a:rect l="l" t="t" r="r" b="b"/>
              <a:pathLst>
                <a:path w="7006590" h="4016502">
                  <a:moveTo>
                    <a:pt x="0" y="165100"/>
                  </a:moveTo>
                  <a:cubicBezTo>
                    <a:pt x="0" y="73914"/>
                    <a:pt x="74041" y="0"/>
                    <a:pt x="165354" y="0"/>
                  </a:cubicBezTo>
                  <a:lnTo>
                    <a:pt x="6841236" y="0"/>
                  </a:lnTo>
                  <a:lnTo>
                    <a:pt x="6841236" y="6350"/>
                  </a:lnTo>
                  <a:lnTo>
                    <a:pt x="6841236" y="0"/>
                  </a:lnTo>
                  <a:cubicBezTo>
                    <a:pt x="6932549" y="0"/>
                    <a:pt x="7006590" y="73914"/>
                    <a:pt x="7006590" y="165100"/>
                  </a:cubicBezTo>
                  <a:lnTo>
                    <a:pt x="7000240" y="165100"/>
                  </a:lnTo>
                  <a:lnTo>
                    <a:pt x="7006590" y="165100"/>
                  </a:lnTo>
                  <a:lnTo>
                    <a:pt x="7006590" y="3851402"/>
                  </a:lnTo>
                  <a:lnTo>
                    <a:pt x="7000240" y="3851402"/>
                  </a:lnTo>
                  <a:lnTo>
                    <a:pt x="7006590" y="3851402"/>
                  </a:lnTo>
                  <a:cubicBezTo>
                    <a:pt x="7006590" y="3942588"/>
                    <a:pt x="6932549" y="4016502"/>
                    <a:pt x="6841236" y="4016502"/>
                  </a:cubicBezTo>
                  <a:lnTo>
                    <a:pt x="6841236" y="4010152"/>
                  </a:lnTo>
                  <a:lnTo>
                    <a:pt x="6841236" y="4016502"/>
                  </a:lnTo>
                  <a:lnTo>
                    <a:pt x="165354" y="4016502"/>
                  </a:lnTo>
                  <a:lnTo>
                    <a:pt x="165354" y="4010152"/>
                  </a:lnTo>
                  <a:lnTo>
                    <a:pt x="165354" y="4016502"/>
                  </a:lnTo>
                  <a:cubicBezTo>
                    <a:pt x="74041" y="4016502"/>
                    <a:pt x="0" y="3942588"/>
                    <a:pt x="0" y="3851402"/>
                  </a:cubicBezTo>
                  <a:lnTo>
                    <a:pt x="0" y="165100"/>
                  </a:lnTo>
                  <a:lnTo>
                    <a:pt x="6350" y="165100"/>
                  </a:lnTo>
                  <a:lnTo>
                    <a:pt x="0" y="165100"/>
                  </a:lnTo>
                  <a:moveTo>
                    <a:pt x="12700" y="165100"/>
                  </a:moveTo>
                  <a:lnTo>
                    <a:pt x="12700" y="3851402"/>
                  </a:lnTo>
                  <a:lnTo>
                    <a:pt x="6350" y="3851402"/>
                  </a:lnTo>
                  <a:lnTo>
                    <a:pt x="12700" y="3851402"/>
                  </a:lnTo>
                  <a:cubicBezTo>
                    <a:pt x="12700" y="3935603"/>
                    <a:pt x="81026" y="4003802"/>
                    <a:pt x="165354" y="4003802"/>
                  </a:cubicBezTo>
                  <a:lnTo>
                    <a:pt x="6841236" y="4003802"/>
                  </a:lnTo>
                  <a:cubicBezTo>
                    <a:pt x="6925564" y="4003802"/>
                    <a:pt x="6993890" y="3935603"/>
                    <a:pt x="6993890" y="3851402"/>
                  </a:cubicBezTo>
                  <a:lnTo>
                    <a:pt x="6993890" y="165100"/>
                  </a:lnTo>
                  <a:cubicBezTo>
                    <a:pt x="6993890" y="80899"/>
                    <a:pt x="6925564" y="12700"/>
                    <a:pt x="6841236" y="12700"/>
                  </a:cubicBezTo>
                  <a:lnTo>
                    <a:pt x="165354" y="12700"/>
                  </a:lnTo>
                  <a:lnTo>
                    <a:pt x="165354" y="6350"/>
                  </a:lnTo>
                  <a:lnTo>
                    <a:pt x="165354" y="12700"/>
                  </a:lnTo>
                  <a:cubicBezTo>
                    <a:pt x="81026" y="12700"/>
                    <a:pt x="12700" y="80899"/>
                    <a:pt x="12700" y="165100"/>
                  </a:cubicBezTo>
                  <a:close/>
                </a:path>
              </a:pathLst>
            </a:custGeom>
            <a:solidFill>
              <a:srgbClr val="C3D4CC"/>
            </a:solidFill>
          </p:spPr>
        </p:sp>
      </p:grpSp>
      <p:grpSp>
        <p:nvGrpSpPr>
          <p:cNvPr id="31" name="Group 31"/>
          <p:cNvGrpSpPr/>
          <p:nvPr/>
        </p:nvGrpSpPr>
        <p:grpSpPr>
          <a:xfrm>
            <a:off x="12343210" y="6362700"/>
            <a:ext cx="3544044" cy="442912"/>
            <a:chOff x="0" y="0"/>
            <a:chExt cx="4725392" cy="590550"/>
          </a:xfrm>
        </p:grpSpPr>
        <p:sp>
          <p:nvSpPr>
            <p:cNvPr id="32" name="Freeform 3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33" name="TextBox 33"/>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Integration Gap</a:t>
              </a:r>
            </a:p>
          </p:txBody>
        </p:sp>
      </p:grpSp>
      <p:grpSp>
        <p:nvGrpSpPr>
          <p:cNvPr id="34" name="Group 34"/>
          <p:cNvGrpSpPr/>
          <p:nvPr/>
        </p:nvGrpSpPr>
        <p:grpSpPr>
          <a:xfrm>
            <a:off x="12343210" y="6975722"/>
            <a:ext cx="4659362" cy="1360885"/>
            <a:chOff x="0" y="0"/>
            <a:chExt cx="6212483" cy="1814513"/>
          </a:xfrm>
        </p:grpSpPr>
        <p:sp>
          <p:nvSpPr>
            <p:cNvPr id="35" name="Freeform 35"/>
            <p:cNvSpPr/>
            <p:nvPr/>
          </p:nvSpPr>
          <p:spPr>
            <a:xfrm>
              <a:off x="0" y="0"/>
              <a:ext cx="6212483" cy="1814513"/>
            </a:xfrm>
            <a:custGeom>
              <a:avLst/>
              <a:gdLst/>
              <a:ahLst/>
              <a:cxnLst/>
              <a:rect l="l" t="t" r="r" b="b"/>
              <a:pathLst>
                <a:path w="6212483" h="1814513">
                  <a:moveTo>
                    <a:pt x="0" y="0"/>
                  </a:moveTo>
                  <a:lnTo>
                    <a:pt x="6212483" y="0"/>
                  </a:lnTo>
                  <a:lnTo>
                    <a:pt x="6212483" y="1814513"/>
                  </a:lnTo>
                  <a:lnTo>
                    <a:pt x="0" y="1814513"/>
                  </a:lnTo>
                  <a:close/>
                </a:path>
              </a:pathLst>
            </a:custGeom>
            <a:solidFill>
              <a:srgbClr val="000000">
                <a:alpha val="0"/>
              </a:srgbClr>
            </a:solidFill>
          </p:spPr>
        </p:sp>
        <p:sp>
          <p:nvSpPr>
            <p:cNvPr id="36" name="TextBox 36"/>
            <p:cNvSpPr txBox="1"/>
            <p:nvPr/>
          </p:nvSpPr>
          <p:spPr>
            <a:xfrm>
              <a:off x="0" y="-142875"/>
              <a:ext cx="6212483" cy="1957388"/>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Disconnect between paper-based documentation and electronic health records.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grpSp>
        <p:nvGrpSpPr>
          <p:cNvPr id="6" name="Group 6"/>
          <p:cNvGrpSpPr/>
          <p:nvPr/>
        </p:nvGrpSpPr>
        <p:grpSpPr>
          <a:xfrm>
            <a:off x="992238" y="1043285"/>
            <a:ext cx="13176497" cy="885974"/>
            <a:chOff x="0" y="0"/>
            <a:chExt cx="17568663" cy="1181298"/>
          </a:xfrm>
        </p:grpSpPr>
        <p:sp>
          <p:nvSpPr>
            <p:cNvPr id="7" name="Freeform 7"/>
            <p:cNvSpPr/>
            <p:nvPr/>
          </p:nvSpPr>
          <p:spPr>
            <a:xfrm>
              <a:off x="0" y="0"/>
              <a:ext cx="17568664" cy="1181298"/>
            </a:xfrm>
            <a:custGeom>
              <a:avLst/>
              <a:gdLst/>
              <a:ahLst/>
              <a:cxnLst/>
              <a:rect l="l" t="t" r="r" b="b"/>
              <a:pathLst>
                <a:path w="17568664" h="1181298">
                  <a:moveTo>
                    <a:pt x="0" y="0"/>
                  </a:moveTo>
                  <a:lnTo>
                    <a:pt x="17568664" y="0"/>
                  </a:lnTo>
                  <a:lnTo>
                    <a:pt x="17568664" y="1181298"/>
                  </a:lnTo>
                  <a:lnTo>
                    <a:pt x="0" y="1181298"/>
                  </a:lnTo>
                  <a:close/>
                </a:path>
              </a:pathLst>
            </a:custGeom>
            <a:solidFill>
              <a:srgbClr val="000000">
                <a:alpha val="0"/>
              </a:srgbClr>
            </a:solidFill>
          </p:spPr>
        </p:sp>
        <p:sp>
          <p:nvSpPr>
            <p:cNvPr id="8" name="TextBox 8"/>
            <p:cNvSpPr txBox="1"/>
            <p:nvPr/>
          </p:nvSpPr>
          <p:spPr>
            <a:xfrm>
              <a:off x="0" y="-57150"/>
              <a:ext cx="17568663" cy="1238448"/>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Intelligent Text Processing System</a:t>
              </a:r>
            </a:p>
          </p:txBody>
        </p:sp>
      </p:grpSp>
      <p:sp>
        <p:nvSpPr>
          <p:cNvPr id="9" name="Freeform 9" descr="preencoded.png"/>
          <p:cNvSpPr/>
          <p:nvPr/>
        </p:nvSpPr>
        <p:spPr>
          <a:xfrm>
            <a:off x="4059288" y="2496294"/>
            <a:ext cx="2017514" cy="1633686"/>
          </a:xfrm>
          <a:custGeom>
            <a:avLst/>
            <a:gdLst/>
            <a:ahLst/>
            <a:cxnLst/>
            <a:rect l="l" t="t" r="r" b="b"/>
            <a:pathLst>
              <a:path w="2017514" h="1633686">
                <a:moveTo>
                  <a:pt x="0" y="0"/>
                </a:moveTo>
                <a:lnTo>
                  <a:pt x="2017513" y="0"/>
                </a:lnTo>
                <a:lnTo>
                  <a:pt x="2017513" y="1633686"/>
                </a:lnTo>
                <a:lnTo>
                  <a:pt x="0" y="1633686"/>
                </a:lnTo>
                <a:lnTo>
                  <a:pt x="0" y="0"/>
                </a:lnTo>
                <a:close/>
              </a:path>
            </a:pathLst>
          </a:custGeom>
          <a:blipFill>
            <a:blip r:embed="rId3"/>
            <a:stretch>
              <a:fillRect t="-96" b="-96"/>
            </a:stretch>
          </a:blipFill>
        </p:spPr>
      </p:sp>
      <p:sp>
        <p:nvSpPr>
          <p:cNvPr id="10" name="Freeform 10" descr="preencoded.png"/>
          <p:cNvSpPr/>
          <p:nvPr/>
        </p:nvSpPr>
        <p:spPr>
          <a:xfrm>
            <a:off x="4868615" y="3266331"/>
            <a:ext cx="398710" cy="498276"/>
          </a:xfrm>
          <a:custGeom>
            <a:avLst/>
            <a:gdLst/>
            <a:ahLst/>
            <a:cxnLst/>
            <a:rect l="l" t="t" r="r" b="b"/>
            <a:pathLst>
              <a:path w="398710" h="498276">
                <a:moveTo>
                  <a:pt x="0" y="0"/>
                </a:moveTo>
                <a:lnTo>
                  <a:pt x="398710" y="0"/>
                </a:lnTo>
                <a:lnTo>
                  <a:pt x="398710" y="498276"/>
                </a:lnTo>
                <a:lnTo>
                  <a:pt x="0" y="498276"/>
                </a:lnTo>
                <a:lnTo>
                  <a:pt x="0" y="0"/>
                </a:lnTo>
                <a:close/>
              </a:path>
            </a:pathLst>
          </a:custGeom>
          <a:blipFill>
            <a:blip r:embed="rId4"/>
            <a:stretch>
              <a:fillRect l="-469" r="-469"/>
            </a:stretch>
          </a:blipFill>
        </p:spPr>
      </p:sp>
      <p:grpSp>
        <p:nvGrpSpPr>
          <p:cNvPr id="11" name="Group 11"/>
          <p:cNvGrpSpPr/>
          <p:nvPr/>
        </p:nvGrpSpPr>
        <p:grpSpPr>
          <a:xfrm>
            <a:off x="6360319" y="2779811"/>
            <a:ext cx="3544044" cy="442912"/>
            <a:chOff x="0" y="0"/>
            <a:chExt cx="4725392" cy="590550"/>
          </a:xfrm>
        </p:grpSpPr>
        <p:sp>
          <p:nvSpPr>
            <p:cNvPr id="12" name="Freeform 1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3" name="TextBox 13"/>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AI Integration</a:t>
              </a:r>
            </a:p>
          </p:txBody>
        </p:sp>
      </p:grpSp>
      <p:grpSp>
        <p:nvGrpSpPr>
          <p:cNvPr id="14" name="Group 14"/>
          <p:cNvGrpSpPr/>
          <p:nvPr/>
        </p:nvGrpSpPr>
        <p:grpSpPr>
          <a:xfrm>
            <a:off x="6360319" y="3392835"/>
            <a:ext cx="5206454" cy="453629"/>
            <a:chOff x="0" y="0"/>
            <a:chExt cx="6941938" cy="604838"/>
          </a:xfrm>
        </p:grpSpPr>
        <p:sp>
          <p:nvSpPr>
            <p:cNvPr id="15" name="Freeform 15"/>
            <p:cNvSpPr/>
            <p:nvPr/>
          </p:nvSpPr>
          <p:spPr>
            <a:xfrm>
              <a:off x="0" y="0"/>
              <a:ext cx="6941938" cy="604838"/>
            </a:xfrm>
            <a:custGeom>
              <a:avLst/>
              <a:gdLst/>
              <a:ahLst/>
              <a:cxnLst/>
              <a:rect l="l" t="t" r="r" b="b"/>
              <a:pathLst>
                <a:path w="6941938" h="604838">
                  <a:moveTo>
                    <a:pt x="0" y="0"/>
                  </a:moveTo>
                  <a:lnTo>
                    <a:pt x="6941938" y="0"/>
                  </a:lnTo>
                  <a:lnTo>
                    <a:pt x="6941938" y="604838"/>
                  </a:lnTo>
                  <a:lnTo>
                    <a:pt x="0" y="604838"/>
                  </a:lnTo>
                  <a:close/>
                </a:path>
              </a:pathLst>
            </a:custGeom>
            <a:solidFill>
              <a:srgbClr val="000000">
                <a:alpha val="0"/>
              </a:srgbClr>
            </a:solidFill>
          </p:spPr>
        </p:sp>
        <p:sp>
          <p:nvSpPr>
            <p:cNvPr id="16" name="TextBox 16"/>
            <p:cNvSpPr txBox="1"/>
            <p:nvPr/>
          </p:nvSpPr>
          <p:spPr>
            <a:xfrm>
              <a:off x="0" y="-142875"/>
              <a:ext cx="6941938" cy="747713"/>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Gemini API for context-aware suggestions</a:t>
              </a:r>
            </a:p>
          </p:txBody>
        </p:sp>
      </p:grpSp>
      <p:grpSp>
        <p:nvGrpSpPr>
          <p:cNvPr id="17" name="Group 17"/>
          <p:cNvGrpSpPr/>
          <p:nvPr/>
        </p:nvGrpSpPr>
        <p:grpSpPr>
          <a:xfrm>
            <a:off x="6147644" y="4146351"/>
            <a:ext cx="11077278" cy="19050"/>
            <a:chOff x="0" y="0"/>
            <a:chExt cx="14769703" cy="25400"/>
          </a:xfrm>
        </p:grpSpPr>
        <p:sp>
          <p:nvSpPr>
            <p:cNvPr id="18" name="Freeform 18"/>
            <p:cNvSpPr/>
            <p:nvPr/>
          </p:nvSpPr>
          <p:spPr>
            <a:xfrm>
              <a:off x="0" y="0"/>
              <a:ext cx="14769719" cy="25400"/>
            </a:xfrm>
            <a:custGeom>
              <a:avLst/>
              <a:gdLst/>
              <a:ahLst/>
              <a:cxnLst/>
              <a:rect l="l" t="t" r="r" b="b"/>
              <a:pathLst>
                <a:path w="14769719" h="25400">
                  <a:moveTo>
                    <a:pt x="0" y="12700"/>
                  </a:moveTo>
                  <a:cubicBezTo>
                    <a:pt x="0" y="5715"/>
                    <a:pt x="5715" y="0"/>
                    <a:pt x="12700" y="0"/>
                  </a:cubicBezTo>
                  <a:lnTo>
                    <a:pt x="14757019" y="0"/>
                  </a:lnTo>
                  <a:cubicBezTo>
                    <a:pt x="14764004" y="0"/>
                    <a:pt x="14769719" y="5715"/>
                    <a:pt x="14769719" y="12700"/>
                  </a:cubicBezTo>
                  <a:cubicBezTo>
                    <a:pt x="14769719" y="19685"/>
                    <a:pt x="14764004" y="25400"/>
                    <a:pt x="14757019" y="25400"/>
                  </a:cubicBezTo>
                  <a:lnTo>
                    <a:pt x="12700" y="25400"/>
                  </a:lnTo>
                  <a:cubicBezTo>
                    <a:pt x="5715" y="25400"/>
                    <a:pt x="0" y="19685"/>
                    <a:pt x="0" y="12700"/>
                  </a:cubicBezTo>
                  <a:close/>
                </a:path>
              </a:pathLst>
            </a:custGeom>
            <a:solidFill>
              <a:srgbClr val="C3D4CC"/>
            </a:solidFill>
          </p:spPr>
        </p:sp>
      </p:grpSp>
      <p:sp>
        <p:nvSpPr>
          <p:cNvPr id="19" name="Freeform 19" descr="preencoded.png"/>
          <p:cNvSpPr/>
          <p:nvPr/>
        </p:nvSpPr>
        <p:spPr>
          <a:xfrm>
            <a:off x="3050530" y="4200822"/>
            <a:ext cx="4035028" cy="1633686"/>
          </a:xfrm>
          <a:custGeom>
            <a:avLst/>
            <a:gdLst/>
            <a:ahLst/>
            <a:cxnLst/>
            <a:rect l="l" t="t" r="r" b="b"/>
            <a:pathLst>
              <a:path w="4035028" h="1633686">
                <a:moveTo>
                  <a:pt x="0" y="0"/>
                </a:moveTo>
                <a:lnTo>
                  <a:pt x="4035028" y="0"/>
                </a:lnTo>
                <a:lnTo>
                  <a:pt x="4035028" y="1633687"/>
                </a:lnTo>
                <a:lnTo>
                  <a:pt x="0" y="1633687"/>
                </a:lnTo>
                <a:lnTo>
                  <a:pt x="0" y="0"/>
                </a:lnTo>
                <a:close/>
              </a:path>
            </a:pathLst>
          </a:custGeom>
          <a:blipFill>
            <a:blip r:embed="rId5"/>
            <a:stretch>
              <a:fillRect t="-96" b="-96"/>
            </a:stretch>
          </a:blipFill>
        </p:spPr>
      </p:sp>
      <p:sp>
        <p:nvSpPr>
          <p:cNvPr id="20" name="Freeform 20" descr="preencoded.png"/>
          <p:cNvSpPr/>
          <p:nvPr/>
        </p:nvSpPr>
        <p:spPr>
          <a:xfrm>
            <a:off x="4868615" y="4768452"/>
            <a:ext cx="398710" cy="498276"/>
          </a:xfrm>
          <a:custGeom>
            <a:avLst/>
            <a:gdLst/>
            <a:ahLst/>
            <a:cxnLst/>
            <a:rect l="l" t="t" r="r" b="b"/>
            <a:pathLst>
              <a:path w="398710" h="498276">
                <a:moveTo>
                  <a:pt x="0" y="0"/>
                </a:moveTo>
                <a:lnTo>
                  <a:pt x="398710" y="0"/>
                </a:lnTo>
                <a:lnTo>
                  <a:pt x="398710" y="498277"/>
                </a:lnTo>
                <a:lnTo>
                  <a:pt x="0" y="498277"/>
                </a:lnTo>
                <a:lnTo>
                  <a:pt x="0" y="0"/>
                </a:lnTo>
                <a:close/>
              </a:path>
            </a:pathLst>
          </a:custGeom>
          <a:blipFill>
            <a:blip r:embed="rId6"/>
            <a:stretch>
              <a:fillRect l="-469" r="-469"/>
            </a:stretch>
          </a:blipFill>
        </p:spPr>
      </p:sp>
      <p:grpSp>
        <p:nvGrpSpPr>
          <p:cNvPr id="21" name="Group 21"/>
          <p:cNvGrpSpPr/>
          <p:nvPr/>
        </p:nvGrpSpPr>
        <p:grpSpPr>
          <a:xfrm>
            <a:off x="7369076" y="4484340"/>
            <a:ext cx="3680371" cy="442912"/>
            <a:chOff x="0" y="0"/>
            <a:chExt cx="4907162" cy="590550"/>
          </a:xfrm>
        </p:grpSpPr>
        <p:sp>
          <p:nvSpPr>
            <p:cNvPr id="22" name="Freeform 22"/>
            <p:cNvSpPr/>
            <p:nvPr/>
          </p:nvSpPr>
          <p:spPr>
            <a:xfrm>
              <a:off x="0" y="0"/>
              <a:ext cx="4907162" cy="590550"/>
            </a:xfrm>
            <a:custGeom>
              <a:avLst/>
              <a:gdLst/>
              <a:ahLst/>
              <a:cxnLst/>
              <a:rect l="l" t="t" r="r" b="b"/>
              <a:pathLst>
                <a:path w="4907162" h="590550">
                  <a:moveTo>
                    <a:pt x="0" y="0"/>
                  </a:moveTo>
                  <a:lnTo>
                    <a:pt x="4907162" y="0"/>
                  </a:lnTo>
                  <a:lnTo>
                    <a:pt x="4907162" y="590550"/>
                  </a:lnTo>
                  <a:lnTo>
                    <a:pt x="0" y="590550"/>
                  </a:lnTo>
                  <a:close/>
                </a:path>
              </a:pathLst>
            </a:custGeom>
            <a:solidFill>
              <a:srgbClr val="000000">
                <a:alpha val="0"/>
              </a:srgbClr>
            </a:solidFill>
          </p:spPr>
        </p:sp>
        <p:sp>
          <p:nvSpPr>
            <p:cNvPr id="23" name="TextBox 23"/>
            <p:cNvSpPr txBox="1"/>
            <p:nvPr/>
          </p:nvSpPr>
          <p:spPr>
            <a:xfrm>
              <a:off x="0" y="-38100"/>
              <a:ext cx="490716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Advanced Analysis</a:t>
              </a:r>
            </a:p>
          </p:txBody>
        </p:sp>
      </p:grpSp>
      <p:grpSp>
        <p:nvGrpSpPr>
          <p:cNvPr id="24" name="Group 24"/>
          <p:cNvGrpSpPr/>
          <p:nvPr/>
        </p:nvGrpSpPr>
        <p:grpSpPr>
          <a:xfrm>
            <a:off x="7369076" y="5097364"/>
            <a:ext cx="5226397" cy="453629"/>
            <a:chOff x="0" y="0"/>
            <a:chExt cx="6968530" cy="604838"/>
          </a:xfrm>
        </p:grpSpPr>
        <p:sp>
          <p:nvSpPr>
            <p:cNvPr id="25" name="Freeform 25"/>
            <p:cNvSpPr/>
            <p:nvPr/>
          </p:nvSpPr>
          <p:spPr>
            <a:xfrm>
              <a:off x="0" y="0"/>
              <a:ext cx="6968530" cy="604838"/>
            </a:xfrm>
            <a:custGeom>
              <a:avLst/>
              <a:gdLst/>
              <a:ahLst/>
              <a:cxnLst/>
              <a:rect l="l" t="t" r="r" b="b"/>
              <a:pathLst>
                <a:path w="6968530" h="604838">
                  <a:moveTo>
                    <a:pt x="0" y="0"/>
                  </a:moveTo>
                  <a:lnTo>
                    <a:pt x="6968530" y="0"/>
                  </a:lnTo>
                  <a:lnTo>
                    <a:pt x="6968530" y="604838"/>
                  </a:lnTo>
                  <a:lnTo>
                    <a:pt x="0" y="604838"/>
                  </a:lnTo>
                  <a:close/>
                </a:path>
              </a:pathLst>
            </a:custGeom>
            <a:solidFill>
              <a:srgbClr val="000000">
                <a:alpha val="0"/>
              </a:srgbClr>
            </a:solidFill>
          </p:spPr>
        </p:sp>
        <p:sp>
          <p:nvSpPr>
            <p:cNvPr id="26" name="TextBox 26"/>
            <p:cNvSpPr txBox="1"/>
            <p:nvPr/>
          </p:nvSpPr>
          <p:spPr>
            <a:xfrm>
              <a:off x="0" y="-142875"/>
              <a:ext cx="6968530" cy="747713"/>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Readability scoring and entity recognition</a:t>
              </a:r>
            </a:p>
          </p:txBody>
        </p:sp>
      </p:grpSp>
      <p:grpSp>
        <p:nvGrpSpPr>
          <p:cNvPr id="27" name="Group 27"/>
          <p:cNvGrpSpPr/>
          <p:nvPr/>
        </p:nvGrpSpPr>
        <p:grpSpPr>
          <a:xfrm>
            <a:off x="7156400" y="5850880"/>
            <a:ext cx="10068520" cy="19050"/>
            <a:chOff x="0" y="0"/>
            <a:chExt cx="13424693" cy="25400"/>
          </a:xfrm>
        </p:grpSpPr>
        <p:sp>
          <p:nvSpPr>
            <p:cNvPr id="28" name="Freeform 28"/>
            <p:cNvSpPr/>
            <p:nvPr/>
          </p:nvSpPr>
          <p:spPr>
            <a:xfrm>
              <a:off x="0" y="0"/>
              <a:ext cx="13424663" cy="25400"/>
            </a:xfrm>
            <a:custGeom>
              <a:avLst/>
              <a:gdLst/>
              <a:ahLst/>
              <a:cxnLst/>
              <a:rect l="l" t="t" r="r" b="b"/>
              <a:pathLst>
                <a:path w="13424663" h="25400">
                  <a:moveTo>
                    <a:pt x="0" y="12700"/>
                  </a:moveTo>
                  <a:cubicBezTo>
                    <a:pt x="0" y="5715"/>
                    <a:pt x="5715" y="0"/>
                    <a:pt x="12700" y="0"/>
                  </a:cubicBezTo>
                  <a:lnTo>
                    <a:pt x="13411963" y="0"/>
                  </a:lnTo>
                  <a:cubicBezTo>
                    <a:pt x="13418948" y="0"/>
                    <a:pt x="13424663" y="5715"/>
                    <a:pt x="13424663" y="12700"/>
                  </a:cubicBezTo>
                  <a:cubicBezTo>
                    <a:pt x="13424663" y="19685"/>
                    <a:pt x="13418948" y="25400"/>
                    <a:pt x="13411963" y="25400"/>
                  </a:cubicBezTo>
                  <a:lnTo>
                    <a:pt x="12700" y="25400"/>
                  </a:lnTo>
                  <a:cubicBezTo>
                    <a:pt x="5715" y="25400"/>
                    <a:pt x="0" y="19685"/>
                    <a:pt x="0" y="12700"/>
                  </a:cubicBezTo>
                  <a:close/>
                </a:path>
              </a:pathLst>
            </a:custGeom>
            <a:solidFill>
              <a:srgbClr val="C3D4CC"/>
            </a:solidFill>
          </p:spPr>
        </p:sp>
      </p:grpSp>
      <p:sp>
        <p:nvSpPr>
          <p:cNvPr id="29" name="Freeform 29" descr="preencoded.png"/>
          <p:cNvSpPr/>
          <p:nvPr/>
        </p:nvSpPr>
        <p:spPr>
          <a:xfrm>
            <a:off x="2041772" y="5905351"/>
            <a:ext cx="6052543" cy="1633686"/>
          </a:xfrm>
          <a:custGeom>
            <a:avLst/>
            <a:gdLst/>
            <a:ahLst/>
            <a:cxnLst/>
            <a:rect l="l" t="t" r="r" b="b"/>
            <a:pathLst>
              <a:path w="6052543" h="1633686">
                <a:moveTo>
                  <a:pt x="0" y="0"/>
                </a:moveTo>
                <a:lnTo>
                  <a:pt x="6052543" y="0"/>
                </a:lnTo>
                <a:lnTo>
                  <a:pt x="6052543" y="1633687"/>
                </a:lnTo>
                <a:lnTo>
                  <a:pt x="0" y="1633687"/>
                </a:lnTo>
                <a:lnTo>
                  <a:pt x="0" y="0"/>
                </a:lnTo>
                <a:close/>
              </a:path>
            </a:pathLst>
          </a:custGeom>
          <a:blipFill>
            <a:blip r:embed="rId7"/>
            <a:stretch>
              <a:fillRect t="-175" b="-175"/>
            </a:stretch>
          </a:blipFill>
        </p:spPr>
      </p:sp>
      <p:sp>
        <p:nvSpPr>
          <p:cNvPr id="30" name="Freeform 30" descr="preencoded.png"/>
          <p:cNvSpPr/>
          <p:nvPr/>
        </p:nvSpPr>
        <p:spPr>
          <a:xfrm>
            <a:off x="4868615" y="6472981"/>
            <a:ext cx="398710" cy="498276"/>
          </a:xfrm>
          <a:custGeom>
            <a:avLst/>
            <a:gdLst/>
            <a:ahLst/>
            <a:cxnLst/>
            <a:rect l="l" t="t" r="r" b="b"/>
            <a:pathLst>
              <a:path w="398710" h="498276">
                <a:moveTo>
                  <a:pt x="0" y="0"/>
                </a:moveTo>
                <a:lnTo>
                  <a:pt x="398710" y="0"/>
                </a:lnTo>
                <a:lnTo>
                  <a:pt x="398710" y="498277"/>
                </a:lnTo>
                <a:lnTo>
                  <a:pt x="0" y="498277"/>
                </a:lnTo>
                <a:lnTo>
                  <a:pt x="0" y="0"/>
                </a:lnTo>
                <a:close/>
              </a:path>
            </a:pathLst>
          </a:custGeom>
          <a:blipFill>
            <a:blip r:embed="rId8"/>
            <a:stretch>
              <a:fillRect l="-469" r="-469"/>
            </a:stretch>
          </a:blipFill>
        </p:spPr>
      </p:sp>
      <p:grpSp>
        <p:nvGrpSpPr>
          <p:cNvPr id="31" name="Group 31"/>
          <p:cNvGrpSpPr/>
          <p:nvPr/>
        </p:nvGrpSpPr>
        <p:grpSpPr>
          <a:xfrm>
            <a:off x="8377832" y="6188869"/>
            <a:ext cx="3544044" cy="442912"/>
            <a:chOff x="0" y="0"/>
            <a:chExt cx="4725392" cy="590550"/>
          </a:xfrm>
        </p:grpSpPr>
        <p:sp>
          <p:nvSpPr>
            <p:cNvPr id="32" name="Freeform 3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33" name="TextBox 33"/>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NLP Processing</a:t>
              </a:r>
            </a:p>
          </p:txBody>
        </p:sp>
      </p:grpSp>
      <p:grpSp>
        <p:nvGrpSpPr>
          <p:cNvPr id="34" name="Group 34"/>
          <p:cNvGrpSpPr/>
          <p:nvPr/>
        </p:nvGrpSpPr>
        <p:grpSpPr>
          <a:xfrm>
            <a:off x="8377832" y="6801891"/>
            <a:ext cx="5576590" cy="453629"/>
            <a:chOff x="0" y="0"/>
            <a:chExt cx="7435453" cy="604838"/>
          </a:xfrm>
        </p:grpSpPr>
        <p:sp>
          <p:nvSpPr>
            <p:cNvPr id="35" name="Freeform 35"/>
            <p:cNvSpPr/>
            <p:nvPr/>
          </p:nvSpPr>
          <p:spPr>
            <a:xfrm>
              <a:off x="0" y="0"/>
              <a:ext cx="7435453" cy="604838"/>
            </a:xfrm>
            <a:custGeom>
              <a:avLst/>
              <a:gdLst/>
              <a:ahLst/>
              <a:cxnLst/>
              <a:rect l="l" t="t" r="r" b="b"/>
              <a:pathLst>
                <a:path w="7435453" h="604838">
                  <a:moveTo>
                    <a:pt x="0" y="0"/>
                  </a:moveTo>
                  <a:lnTo>
                    <a:pt x="7435453" y="0"/>
                  </a:lnTo>
                  <a:lnTo>
                    <a:pt x="7435453" y="604838"/>
                  </a:lnTo>
                  <a:lnTo>
                    <a:pt x="0" y="604838"/>
                  </a:lnTo>
                  <a:close/>
                </a:path>
              </a:pathLst>
            </a:custGeom>
            <a:solidFill>
              <a:srgbClr val="000000">
                <a:alpha val="0"/>
              </a:srgbClr>
            </a:solidFill>
          </p:spPr>
        </p:sp>
        <p:sp>
          <p:nvSpPr>
            <p:cNvPr id="36" name="TextBox 36"/>
            <p:cNvSpPr txBox="1"/>
            <p:nvPr/>
          </p:nvSpPr>
          <p:spPr>
            <a:xfrm>
              <a:off x="0" y="-142875"/>
              <a:ext cx="7435453" cy="747713"/>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Spelling correction and grammar refinement</a:t>
              </a:r>
            </a:p>
          </p:txBody>
        </p:sp>
      </p:grpSp>
      <p:grpSp>
        <p:nvGrpSpPr>
          <p:cNvPr id="37" name="Group 37"/>
          <p:cNvGrpSpPr/>
          <p:nvPr/>
        </p:nvGrpSpPr>
        <p:grpSpPr>
          <a:xfrm>
            <a:off x="8165158" y="7555409"/>
            <a:ext cx="9059764" cy="19050"/>
            <a:chOff x="0" y="0"/>
            <a:chExt cx="12079685" cy="25400"/>
          </a:xfrm>
        </p:grpSpPr>
        <p:sp>
          <p:nvSpPr>
            <p:cNvPr id="38" name="Freeform 38"/>
            <p:cNvSpPr/>
            <p:nvPr/>
          </p:nvSpPr>
          <p:spPr>
            <a:xfrm>
              <a:off x="0" y="0"/>
              <a:ext cx="12079732" cy="25400"/>
            </a:xfrm>
            <a:custGeom>
              <a:avLst/>
              <a:gdLst/>
              <a:ahLst/>
              <a:cxnLst/>
              <a:rect l="l" t="t" r="r" b="b"/>
              <a:pathLst>
                <a:path w="12079732" h="25400">
                  <a:moveTo>
                    <a:pt x="0" y="12700"/>
                  </a:moveTo>
                  <a:cubicBezTo>
                    <a:pt x="0" y="5715"/>
                    <a:pt x="5715" y="0"/>
                    <a:pt x="12700" y="0"/>
                  </a:cubicBezTo>
                  <a:lnTo>
                    <a:pt x="12067032" y="0"/>
                  </a:lnTo>
                  <a:cubicBezTo>
                    <a:pt x="12074017" y="0"/>
                    <a:pt x="12079732" y="5715"/>
                    <a:pt x="12079732" y="12700"/>
                  </a:cubicBezTo>
                  <a:cubicBezTo>
                    <a:pt x="12079732" y="19685"/>
                    <a:pt x="12074017" y="25400"/>
                    <a:pt x="12067032" y="25400"/>
                  </a:cubicBezTo>
                  <a:lnTo>
                    <a:pt x="12700" y="25400"/>
                  </a:lnTo>
                  <a:cubicBezTo>
                    <a:pt x="5715" y="25400"/>
                    <a:pt x="0" y="19685"/>
                    <a:pt x="0" y="12700"/>
                  </a:cubicBezTo>
                  <a:close/>
                </a:path>
              </a:pathLst>
            </a:custGeom>
            <a:solidFill>
              <a:srgbClr val="C3D4CC"/>
            </a:solidFill>
          </p:spPr>
        </p:sp>
      </p:grpSp>
      <p:sp>
        <p:nvSpPr>
          <p:cNvPr id="39" name="Freeform 39" descr="preencoded.png"/>
          <p:cNvSpPr/>
          <p:nvPr/>
        </p:nvSpPr>
        <p:spPr>
          <a:xfrm>
            <a:off x="1032868" y="7609880"/>
            <a:ext cx="8070205" cy="1633686"/>
          </a:xfrm>
          <a:custGeom>
            <a:avLst/>
            <a:gdLst/>
            <a:ahLst/>
            <a:cxnLst/>
            <a:rect l="l" t="t" r="r" b="b"/>
            <a:pathLst>
              <a:path w="8070205" h="1633686">
                <a:moveTo>
                  <a:pt x="0" y="0"/>
                </a:moveTo>
                <a:lnTo>
                  <a:pt x="8070204" y="0"/>
                </a:lnTo>
                <a:lnTo>
                  <a:pt x="8070204" y="1633686"/>
                </a:lnTo>
                <a:lnTo>
                  <a:pt x="0" y="1633686"/>
                </a:lnTo>
                <a:lnTo>
                  <a:pt x="0" y="0"/>
                </a:lnTo>
                <a:close/>
              </a:path>
            </a:pathLst>
          </a:custGeom>
          <a:blipFill>
            <a:blip r:embed="rId9"/>
            <a:stretch>
              <a:fillRect t="-156" b="-156"/>
            </a:stretch>
          </a:blipFill>
        </p:spPr>
      </p:sp>
      <p:sp>
        <p:nvSpPr>
          <p:cNvPr id="40" name="Freeform 40" descr="preencoded.png"/>
          <p:cNvSpPr/>
          <p:nvPr/>
        </p:nvSpPr>
        <p:spPr>
          <a:xfrm>
            <a:off x="4868466" y="8177510"/>
            <a:ext cx="398710" cy="498276"/>
          </a:xfrm>
          <a:custGeom>
            <a:avLst/>
            <a:gdLst/>
            <a:ahLst/>
            <a:cxnLst/>
            <a:rect l="l" t="t" r="r" b="b"/>
            <a:pathLst>
              <a:path w="398710" h="498276">
                <a:moveTo>
                  <a:pt x="0" y="0"/>
                </a:moveTo>
                <a:lnTo>
                  <a:pt x="398710" y="0"/>
                </a:lnTo>
                <a:lnTo>
                  <a:pt x="398710" y="498276"/>
                </a:lnTo>
                <a:lnTo>
                  <a:pt x="0" y="498276"/>
                </a:lnTo>
                <a:lnTo>
                  <a:pt x="0" y="0"/>
                </a:lnTo>
                <a:close/>
              </a:path>
            </a:pathLst>
          </a:custGeom>
          <a:blipFill>
            <a:blip r:embed="rId10"/>
            <a:stretch>
              <a:fillRect l="-469" r="-469"/>
            </a:stretch>
          </a:blipFill>
        </p:spPr>
      </p:sp>
      <p:grpSp>
        <p:nvGrpSpPr>
          <p:cNvPr id="41" name="Group 41"/>
          <p:cNvGrpSpPr/>
          <p:nvPr/>
        </p:nvGrpSpPr>
        <p:grpSpPr>
          <a:xfrm>
            <a:off x="9386590" y="7893397"/>
            <a:ext cx="3544044" cy="442912"/>
            <a:chOff x="0" y="0"/>
            <a:chExt cx="4725392" cy="590550"/>
          </a:xfrm>
        </p:grpSpPr>
        <p:sp>
          <p:nvSpPr>
            <p:cNvPr id="42" name="Freeform 4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43" name="TextBox 43"/>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OCR Foundation</a:t>
              </a:r>
            </a:p>
          </p:txBody>
        </p:sp>
      </p:grpSp>
      <p:grpSp>
        <p:nvGrpSpPr>
          <p:cNvPr id="44" name="Group 44"/>
          <p:cNvGrpSpPr/>
          <p:nvPr/>
        </p:nvGrpSpPr>
        <p:grpSpPr>
          <a:xfrm>
            <a:off x="9386590" y="8506420"/>
            <a:ext cx="4703118" cy="453629"/>
            <a:chOff x="0" y="0"/>
            <a:chExt cx="6270823" cy="604838"/>
          </a:xfrm>
        </p:grpSpPr>
        <p:sp>
          <p:nvSpPr>
            <p:cNvPr id="45" name="Freeform 45"/>
            <p:cNvSpPr/>
            <p:nvPr/>
          </p:nvSpPr>
          <p:spPr>
            <a:xfrm>
              <a:off x="0" y="0"/>
              <a:ext cx="6270823" cy="604838"/>
            </a:xfrm>
            <a:custGeom>
              <a:avLst/>
              <a:gdLst/>
              <a:ahLst/>
              <a:cxnLst/>
              <a:rect l="l" t="t" r="r" b="b"/>
              <a:pathLst>
                <a:path w="6270823" h="604838">
                  <a:moveTo>
                    <a:pt x="0" y="0"/>
                  </a:moveTo>
                  <a:lnTo>
                    <a:pt x="6270823" y="0"/>
                  </a:lnTo>
                  <a:lnTo>
                    <a:pt x="6270823" y="604838"/>
                  </a:lnTo>
                  <a:lnTo>
                    <a:pt x="0" y="604838"/>
                  </a:lnTo>
                  <a:close/>
                </a:path>
              </a:pathLst>
            </a:custGeom>
            <a:solidFill>
              <a:srgbClr val="000000">
                <a:alpha val="0"/>
              </a:srgbClr>
            </a:solidFill>
          </p:spPr>
        </p:sp>
        <p:sp>
          <p:nvSpPr>
            <p:cNvPr id="46" name="TextBox 46"/>
            <p:cNvSpPr txBox="1"/>
            <p:nvPr/>
          </p:nvSpPr>
          <p:spPr>
            <a:xfrm>
              <a:off x="0" y="-142875"/>
              <a:ext cx="6270823" cy="747713"/>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Text extraction from images and PDFs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grpSp>
        <p:nvGrpSpPr>
          <p:cNvPr id="6" name="Group 6"/>
          <p:cNvGrpSpPr/>
          <p:nvPr/>
        </p:nvGrpSpPr>
        <p:grpSpPr>
          <a:xfrm>
            <a:off x="992238" y="1670894"/>
            <a:ext cx="13804552" cy="885974"/>
            <a:chOff x="0" y="0"/>
            <a:chExt cx="18406070" cy="1181298"/>
          </a:xfrm>
        </p:grpSpPr>
        <p:sp>
          <p:nvSpPr>
            <p:cNvPr id="7" name="Freeform 7"/>
            <p:cNvSpPr/>
            <p:nvPr/>
          </p:nvSpPr>
          <p:spPr>
            <a:xfrm>
              <a:off x="0" y="0"/>
              <a:ext cx="18406070" cy="1181298"/>
            </a:xfrm>
            <a:custGeom>
              <a:avLst/>
              <a:gdLst/>
              <a:ahLst/>
              <a:cxnLst/>
              <a:rect l="l" t="t" r="r" b="b"/>
              <a:pathLst>
                <a:path w="18406070" h="1181298">
                  <a:moveTo>
                    <a:pt x="0" y="0"/>
                  </a:moveTo>
                  <a:lnTo>
                    <a:pt x="18406070" y="0"/>
                  </a:lnTo>
                  <a:lnTo>
                    <a:pt x="18406070" y="1181298"/>
                  </a:lnTo>
                  <a:lnTo>
                    <a:pt x="0" y="1181298"/>
                  </a:lnTo>
                  <a:close/>
                </a:path>
              </a:pathLst>
            </a:custGeom>
            <a:solidFill>
              <a:srgbClr val="000000">
                <a:alpha val="0"/>
              </a:srgbClr>
            </a:solidFill>
          </p:spPr>
        </p:sp>
        <p:sp>
          <p:nvSpPr>
            <p:cNvPr id="8" name="TextBox 8"/>
            <p:cNvSpPr txBox="1"/>
            <p:nvPr/>
          </p:nvSpPr>
          <p:spPr>
            <a:xfrm>
              <a:off x="0" y="-57150"/>
              <a:ext cx="18406070" cy="1238448"/>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Implementation and Dependencies</a:t>
              </a:r>
            </a:p>
          </p:txBody>
        </p:sp>
      </p:grpSp>
      <p:sp>
        <p:nvSpPr>
          <p:cNvPr id="9" name="Freeform 9" descr="preencoded.png"/>
          <p:cNvSpPr/>
          <p:nvPr/>
        </p:nvSpPr>
        <p:spPr>
          <a:xfrm>
            <a:off x="1001762" y="3306366"/>
            <a:ext cx="3900934" cy="3900934"/>
          </a:xfrm>
          <a:custGeom>
            <a:avLst/>
            <a:gdLst/>
            <a:ahLst/>
            <a:cxnLst/>
            <a:rect l="l" t="t" r="r" b="b"/>
            <a:pathLst>
              <a:path w="3900934" h="3900934">
                <a:moveTo>
                  <a:pt x="0" y="0"/>
                </a:moveTo>
                <a:lnTo>
                  <a:pt x="3900934" y="0"/>
                </a:lnTo>
                <a:lnTo>
                  <a:pt x="3900934" y="3900934"/>
                </a:lnTo>
                <a:lnTo>
                  <a:pt x="0" y="3900934"/>
                </a:lnTo>
                <a:lnTo>
                  <a:pt x="0" y="0"/>
                </a:lnTo>
                <a:close/>
              </a:path>
            </a:pathLst>
          </a:custGeom>
          <a:blipFill>
            <a:blip r:embed="rId3"/>
            <a:stretch>
              <a:fillRect/>
            </a:stretch>
          </a:blipFill>
        </p:spPr>
      </p:sp>
      <p:sp>
        <p:nvSpPr>
          <p:cNvPr id="10" name="Freeform 10" descr="preencoded.png"/>
          <p:cNvSpPr/>
          <p:nvPr/>
        </p:nvSpPr>
        <p:spPr>
          <a:xfrm>
            <a:off x="5129510" y="3306366"/>
            <a:ext cx="3901082" cy="3901082"/>
          </a:xfrm>
          <a:custGeom>
            <a:avLst/>
            <a:gdLst/>
            <a:ahLst/>
            <a:cxnLst/>
            <a:rect l="l" t="t" r="r" b="b"/>
            <a:pathLst>
              <a:path w="3901082" h="3901082">
                <a:moveTo>
                  <a:pt x="0" y="0"/>
                </a:moveTo>
                <a:lnTo>
                  <a:pt x="3901082" y="0"/>
                </a:lnTo>
                <a:lnTo>
                  <a:pt x="3901082" y="3901083"/>
                </a:lnTo>
                <a:lnTo>
                  <a:pt x="0" y="3901083"/>
                </a:lnTo>
                <a:lnTo>
                  <a:pt x="0" y="0"/>
                </a:lnTo>
                <a:close/>
              </a:path>
            </a:pathLst>
          </a:custGeom>
          <a:blipFill>
            <a:blip r:embed="rId4"/>
            <a:stretch>
              <a:fillRect/>
            </a:stretch>
          </a:blipFill>
        </p:spPr>
      </p:sp>
      <p:sp>
        <p:nvSpPr>
          <p:cNvPr id="11" name="Freeform 11" descr="preencoded.png"/>
          <p:cNvSpPr/>
          <p:nvPr/>
        </p:nvSpPr>
        <p:spPr>
          <a:xfrm>
            <a:off x="9257408" y="3306366"/>
            <a:ext cx="3900934" cy="3900934"/>
          </a:xfrm>
          <a:custGeom>
            <a:avLst/>
            <a:gdLst/>
            <a:ahLst/>
            <a:cxnLst/>
            <a:rect l="l" t="t" r="r" b="b"/>
            <a:pathLst>
              <a:path w="3900934" h="3900934">
                <a:moveTo>
                  <a:pt x="0" y="0"/>
                </a:moveTo>
                <a:lnTo>
                  <a:pt x="3900933" y="0"/>
                </a:lnTo>
                <a:lnTo>
                  <a:pt x="3900933" y="3900934"/>
                </a:lnTo>
                <a:lnTo>
                  <a:pt x="0" y="3900934"/>
                </a:lnTo>
                <a:lnTo>
                  <a:pt x="0" y="0"/>
                </a:lnTo>
                <a:close/>
              </a:path>
            </a:pathLst>
          </a:custGeom>
          <a:blipFill>
            <a:blip r:embed="rId5"/>
            <a:stretch>
              <a:fillRect/>
            </a:stretch>
          </a:blipFill>
        </p:spPr>
      </p:sp>
      <p:sp>
        <p:nvSpPr>
          <p:cNvPr id="12" name="Freeform 12" descr="preencoded.png"/>
          <p:cNvSpPr/>
          <p:nvPr/>
        </p:nvSpPr>
        <p:spPr>
          <a:xfrm>
            <a:off x="13385155" y="3306366"/>
            <a:ext cx="3901082" cy="3901082"/>
          </a:xfrm>
          <a:custGeom>
            <a:avLst/>
            <a:gdLst/>
            <a:ahLst/>
            <a:cxnLst/>
            <a:rect l="l" t="t" r="r" b="b"/>
            <a:pathLst>
              <a:path w="3901082" h="3901082">
                <a:moveTo>
                  <a:pt x="0" y="0"/>
                </a:moveTo>
                <a:lnTo>
                  <a:pt x="3901082" y="0"/>
                </a:lnTo>
                <a:lnTo>
                  <a:pt x="3901082" y="3901083"/>
                </a:lnTo>
                <a:lnTo>
                  <a:pt x="0" y="3901083"/>
                </a:lnTo>
                <a:lnTo>
                  <a:pt x="0" y="0"/>
                </a:lnTo>
                <a:close/>
              </a:path>
            </a:pathLst>
          </a:custGeom>
          <a:blipFill>
            <a:blip r:embed="rId6"/>
            <a:stretch>
              <a:fillRect/>
            </a:stretch>
          </a:blipFill>
        </p:spPr>
      </p:sp>
      <p:grpSp>
        <p:nvGrpSpPr>
          <p:cNvPr id="13" name="Group 13"/>
          <p:cNvGrpSpPr/>
          <p:nvPr/>
        </p:nvGrpSpPr>
        <p:grpSpPr>
          <a:xfrm>
            <a:off x="992238" y="7708850"/>
            <a:ext cx="16303526" cy="907256"/>
            <a:chOff x="0" y="0"/>
            <a:chExt cx="21738035" cy="1209675"/>
          </a:xfrm>
        </p:grpSpPr>
        <p:sp>
          <p:nvSpPr>
            <p:cNvPr id="14" name="Freeform 14"/>
            <p:cNvSpPr/>
            <p:nvPr/>
          </p:nvSpPr>
          <p:spPr>
            <a:xfrm>
              <a:off x="0" y="0"/>
              <a:ext cx="21738034" cy="1209675"/>
            </a:xfrm>
            <a:custGeom>
              <a:avLst/>
              <a:gdLst/>
              <a:ahLst/>
              <a:cxnLst/>
              <a:rect l="l" t="t" r="r" b="b"/>
              <a:pathLst>
                <a:path w="21738034" h="1209675">
                  <a:moveTo>
                    <a:pt x="0" y="0"/>
                  </a:moveTo>
                  <a:lnTo>
                    <a:pt x="21738034" y="0"/>
                  </a:lnTo>
                  <a:lnTo>
                    <a:pt x="21738034" y="1209675"/>
                  </a:lnTo>
                  <a:lnTo>
                    <a:pt x="0" y="1209675"/>
                  </a:lnTo>
                  <a:close/>
                </a:path>
              </a:pathLst>
            </a:custGeom>
            <a:solidFill>
              <a:srgbClr val="000000">
                <a:alpha val="0"/>
              </a:srgbClr>
            </a:solidFill>
          </p:spPr>
        </p:sp>
        <p:sp>
          <p:nvSpPr>
            <p:cNvPr id="15" name="TextBox 15"/>
            <p:cNvSpPr txBox="1"/>
            <p:nvPr/>
          </p:nvSpPr>
          <p:spPr>
            <a:xfrm>
              <a:off x="0" y="-142875"/>
              <a:ext cx="21738035"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The system requires multiple Python libraries including easyocr, PyMuPDF, fpdf, spacy, textstat, and nltk. Google's Gemini AI integration is optional through API key input.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9530"/>
          </a:xfrm>
          <a:custGeom>
            <a:avLst/>
            <a:gdLst/>
            <a:ahLst/>
            <a:cxnLst/>
            <a:rect l="l" t="t" r="r" b="b"/>
            <a:pathLst>
              <a:path w="6858000" h="10289530">
                <a:moveTo>
                  <a:pt x="0" y="0"/>
                </a:moveTo>
                <a:lnTo>
                  <a:pt x="6858000" y="0"/>
                </a:lnTo>
                <a:lnTo>
                  <a:pt x="6858000" y="10289530"/>
                </a:lnTo>
                <a:lnTo>
                  <a:pt x="0" y="10289530"/>
                </a:lnTo>
                <a:lnTo>
                  <a:pt x="0" y="0"/>
                </a:lnTo>
                <a:close/>
              </a:path>
            </a:pathLst>
          </a:custGeom>
          <a:blipFill>
            <a:blip r:embed="rId5"/>
            <a:stretch>
              <a:fillRect l="-12" r="-12"/>
            </a:stretch>
          </a:blipFill>
        </p:spPr>
      </p:sp>
      <p:grpSp>
        <p:nvGrpSpPr>
          <p:cNvPr id="8" name="Group 8"/>
          <p:cNvGrpSpPr/>
          <p:nvPr/>
        </p:nvGrpSpPr>
        <p:grpSpPr>
          <a:xfrm>
            <a:off x="970657" y="762744"/>
            <a:ext cx="9488686" cy="1733253"/>
            <a:chOff x="0" y="0"/>
            <a:chExt cx="12651582" cy="2311003"/>
          </a:xfrm>
        </p:grpSpPr>
        <p:sp>
          <p:nvSpPr>
            <p:cNvPr id="9" name="Freeform 9"/>
            <p:cNvSpPr/>
            <p:nvPr/>
          </p:nvSpPr>
          <p:spPr>
            <a:xfrm>
              <a:off x="0" y="0"/>
              <a:ext cx="12651582" cy="2311003"/>
            </a:xfrm>
            <a:custGeom>
              <a:avLst/>
              <a:gdLst/>
              <a:ahLst/>
              <a:cxnLst/>
              <a:rect l="l" t="t" r="r" b="b"/>
              <a:pathLst>
                <a:path w="12651582" h="2311003">
                  <a:moveTo>
                    <a:pt x="0" y="0"/>
                  </a:moveTo>
                  <a:lnTo>
                    <a:pt x="12651582" y="0"/>
                  </a:lnTo>
                  <a:lnTo>
                    <a:pt x="12651582" y="2311003"/>
                  </a:lnTo>
                  <a:lnTo>
                    <a:pt x="0" y="2311003"/>
                  </a:lnTo>
                  <a:close/>
                </a:path>
              </a:pathLst>
            </a:custGeom>
            <a:solidFill>
              <a:srgbClr val="000000">
                <a:alpha val="0"/>
              </a:srgbClr>
            </a:solidFill>
          </p:spPr>
        </p:sp>
        <p:sp>
          <p:nvSpPr>
            <p:cNvPr id="10" name="TextBox 10"/>
            <p:cNvSpPr txBox="1"/>
            <p:nvPr/>
          </p:nvSpPr>
          <p:spPr>
            <a:xfrm>
              <a:off x="0" y="-57150"/>
              <a:ext cx="12651582" cy="2368153"/>
            </a:xfrm>
            <a:prstGeom prst="rect">
              <a:avLst/>
            </a:prstGeom>
          </p:spPr>
          <p:txBody>
            <a:bodyPr lIns="0" tIns="0" rIns="0" bIns="0" rtlCol="0" anchor="t"/>
            <a:lstStyle/>
            <a:p>
              <a:pPr algn="l">
                <a:lnSpc>
                  <a:spcPts val="6812"/>
                </a:lnSpc>
              </a:pPr>
              <a:r>
                <a:rPr lang="en-US" sz="5437" b="1">
                  <a:solidFill>
                    <a:srgbClr val="233939"/>
                  </a:solidFill>
                  <a:latin typeface="Arimo Bold"/>
                  <a:ea typeface="Arimo Bold"/>
                  <a:cs typeface="Arimo Bold"/>
                  <a:sym typeface="Arimo Bold"/>
                </a:rPr>
                <a:t>Processing Workflow Demonstration</a:t>
              </a:r>
            </a:p>
          </p:txBody>
        </p:sp>
      </p:grpSp>
      <p:grpSp>
        <p:nvGrpSpPr>
          <p:cNvPr id="11" name="Group 11"/>
          <p:cNvGrpSpPr/>
          <p:nvPr/>
        </p:nvGrpSpPr>
        <p:grpSpPr>
          <a:xfrm>
            <a:off x="965895" y="2907209"/>
            <a:ext cx="217437" cy="1053108"/>
            <a:chOff x="0" y="0"/>
            <a:chExt cx="289917" cy="1404143"/>
          </a:xfrm>
        </p:grpSpPr>
        <p:sp>
          <p:nvSpPr>
            <p:cNvPr id="12" name="Freeform 12"/>
            <p:cNvSpPr/>
            <p:nvPr/>
          </p:nvSpPr>
          <p:spPr>
            <a:xfrm>
              <a:off x="6350" y="6350"/>
              <a:ext cx="277241" cy="1391412"/>
            </a:xfrm>
            <a:custGeom>
              <a:avLst/>
              <a:gdLst/>
              <a:ahLst/>
              <a:cxnLst/>
              <a:rect l="l" t="t" r="r" b="b"/>
              <a:pathLst>
                <a:path w="277241" h="1391412">
                  <a:moveTo>
                    <a:pt x="0" y="143637"/>
                  </a:moveTo>
                  <a:cubicBezTo>
                    <a:pt x="0" y="64262"/>
                    <a:pt x="62103" y="0"/>
                    <a:pt x="138557" y="0"/>
                  </a:cubicBezTo>
                  <a:cubicBezTo>
                    <a:pt x="215011" y="0"/>
                    <a:pt x="277241" y="64262"/>
                    <a:pt x="277241" y="143637"/>
                  </a:cubicBezTo>
                  <a:lnTo>
                    <a:pt x="277241" y="1247775"/>
                  </a:lnTo>
                  <a:cubicBezTo>
                    <a:pt x="277241" y="1327150"/>
                    <a:pt x="215138" y="1391412"/>
                    <a:pt x="138684" y="1391412"/>
                  </a:cubicBezTo>
                  <a:cubicBezTo>
                    <a:pt x="62230" y="1391412"/>
                    <a:pt x="0" y="1327150"/>
                    <a:pt x="0" y="1247775"/>
                  </a:cubicBezTo>
                  <a:close/>
                </a:path>
              </a:pathLst>
            </a:custGeom>
            <a:solidFill>
              <a:srgbClr val="DDEEE6"/>
            </a:solidFill>
          </p:spPr>
        </p:sp>
        <p:sp>
          <p:nvSpPr>
            <p:cNvPr id="13" name="Freeform 13"/>
            <p:cNvSpPr/>
            <p:nvPr/>
          </p:nvSpPr>
          <p:spPr>
            <a:xfrm>
              <a:off x="0" y="0"/>
              <a:ext cx="289814" cy="1404112"/>
            </a:xfrm>
            <a:custGeom>
              <a:avLst/>
              <a:gdLst/>
              <a:ahLst/>
              <a:cxnLst/>
              <a:rect l="l" t="t" r="r" b="b"/>
              <a:pathLst>
                <a:path w="289814" h="1404112">
                  <a:moveTo>
                    <a:pt x="0" y="149987"/>
                  </a:moveTo>
                  <a:cubicBezTo>
                    <a:pt x="0" y="67310"/>
                    <a:pt x="64643" y="0"/>
                    <a:pt x="144907" y="0"/>
                  </a:cubicBezTo>
                  <a:cubicBezTo>
                    <a:pt x="146812" y="0"/>
                    <a:pt x="148717" y="889"/>
                    <a:pt x="149860" y="2413"/>
                  </a:cubicBezTo>
                  <a:lnTo>
                    <a:pt x="144907" y="6350"/>
                  </a:lnTo>
                  <a:lnTo>
                    <a:pt x="144907" y="0"/>
                  </a:lnTo>
                  <a:lnTo>
                    <a:pt x="144907" y="6350"/>
                  </a:lnTo>
                  <a:lnTo>
                    <a:pt x="144907" y="0"/>
                  </a:lnTo>
                  <a:cubicBezTo>
                    <a:pt x="225171" y="0"/>
                    <a:pt x="289814" y="67310"/>
                    <a:pt x="289814" y="149987"/>
                  </a:cubicBezTo>
                  <a:lnTo>
                    <a:pt x="289814" y="1254125"/>
                  </a:lnTo>
                  <a:lnTo>
                    <a:pt x="283464" y="1254125"/>
                  </a:lnTo>
                  <a:lnTo>
                    <a:pt x="289814" y="1254125"/>
                  </a:lnTo>
                  <a:cubicBezTo>
                    <a:pt x="289814" y="1336802"/>
                    <a:pt x="225171" y="1404112"/>
                    <a:pt x="144907" y="1404112"/>
                  </a:cubicBezTo>
                  <a:lnTo>
                    <a:pt x="144907" y="1397762"/>
                  </a:lnTo>
                  <a:lnTo>
                    <a:pt x="144907" y="1391412"/>
                  </a:lnTo>
                  <a:lnTo>
                    <a:pt x="144907" y="1397762"/>
                  </a:lnTo>
                  <a:lnTo>
                    <a:pt x="144907" y="1404112"/>
                  </a:lnTo>
                  <a:cubicBezTo>
                    <a:pt x="64643" y="1404112"/>
                    <a:pt x="0" y="1336802"/>
                    <a:pt x="0" y="1254125"/>
                  </a:cubicBezTo>
                  <a:lnTo>
                    <a:pt x="0" y="149987"/>
                  </a:lnTo>
                  <a:lnTo>
                    <a:pt x="6350" y="149987"/>
                  </a:lnTo>
                  <a:lnTo>
                    <a:pt x="0" y="149987"/>
                  </a:lnTo>
                  <a:moveTo>
                    <a:pt x="12700" y="149987"/>
                  </a:moveTo>
                  <a:lnTo>
                    <a:pt x="12700" y="1254125"/>
                  </a:lnTo>
                  <a:lnTo>
                    <a:pt x="6350" y="1254125"/>
                  </a:lnTo>
                  <a:lnTo>
                    <a:pt x="12700" y="1254125"/>
                  </a:lnTo>
                  <a:cubicBezTo>
                    <a:pt x="12700" y="1330198"/>
                    <a:pt x="72136" y="1391412"/>
                    <a:pt x="144907" y="1391412"/>
                  </a:cubicBezTo>
                  <a:cubicBezTo>
                    <a:pt x="148463" y="1391412"/>
                    <a:pt x="151257" y="1394206"/>
                    <a:pt x="151257" y="1397762"/>
                  </a:cubicBezTo>
                  <a:cubicBezTo>
                    <a:pt x="151257" y="1401318"/>
                    <a:pt x="148463" y="1404112"/>
                    <a:pt x="144907" y="1404112"/>
                  </a:cubicBezTo>
                  <a:cubicBezTo>
                    <a:pt x="141351" y="1404112"/>
                    <a:pt x="138557" y="1401318"/>
                    <a:pt x="138557" y="1397762"/>
                  </a:cubicBezTo>
                  <a:cubicBezTo>
                    <a:pt x="138557" y="1394206"/>
                    <a:pt x="141351" y="1391412"/>
                    <a:pt x="144907" y="1391412"/>
                  </a:cubicBezTo>
                  <a:cubicBezTo>
                    <a:pt x="217678" y="1391412"/>
                    <a:pt x="277114" y="1330198"/>
                    <a:pt x="277114" y="1254125"/>
                  </a:cubicBezTo>
                  <a:lnTo>
                    <a:pt x="277114" y="149987"/>
                  </a:lnTo>
                  <a:lnTo>
                    <a:pt x="283464" y="149987"/>
                  </a:lnTo>
                  <a:lnTo>
                    <a:pt x="277114" y="149987"/>
                  </a:lnTo>
                  <a:cubicBezTo>
                    <a:pt x="277241" y="73914"/>
                    <a:pt x="217805" y="12700"/>
                    <a:pt x="144907" y="12700"/>
                  </a:cubicBezTo>
                  <a:cubicBezTo>
                    <a:pt x="143002" y="12700"/>
                    <a:pt x="141097" y="11811"/>
                    <a:pt x="139954" y="10287"/>
                  </a:cubicBezTo>
                  <a:lnTo>
                    <a:pt x="144907" y="6350"/>
                  </a:lnTo>
                  <a:lnTo>
                    <a:pt x="144907" y="12700"/>
                  </a:lnTo>
                  <a:cubicBezTo>
                    <a:pt x="72136" y="12700"/>
                    <a:pt x="12700" y="73914"/>
                    <a:pt x="12700" y="149987"/>
                  </a:cubicBezTo>
                  <a:close/>
                </a:path>
              </a:pathLst>
            </a:custGeom>
            <a:solidFill>
              <a:srgbClr val="C3D4CC"/>
            </a:solidFill>
          </p:spPr>
        </p:sp>
      </p:grpSp>
      <p:grpSp>
        <p:nvGrpSpPr>
          <p:cNvPr id="14" name="Group 14"/>
          <p:cNvGrpSpPr/>
          <p:nvPr/>
        </p:nvGrpSpPr>
        <p:grpSpPr>
          <a:xfrm>
            <a:off x="1594545" y="2911971"/>
            <a:ext cx="3529756" cy="433388"/>
            <a:chOff x="0" y="0"/>
            <a:chExt cx="4706342" cy="577850"/>
          </a:xfrm>
        </p:grpSpPr>
        <p:sp>
          <p:nvSpPr>
            <p:cNvPr id="15" name="Freeform 15"/>
            <p:cNvSpPr/>
            <p:nvPr/>
          </p:nvSpPr>
          <p:spPr>
            <a:xfrm>
              <a:off x="0" y="0"/>
              <a:ext cx="4706342" cy="577850"/>
            </a:xfrm>
            <a:custGeom>
              <a:avLst/>
              <a:gdLst/>
              <a:ahLst/>
              <a:cxnLst/>
              <a:rect l="l" t="t" r="r" b="b"/>
              <a:pathLst>
                <a:path w="4706342" h="577850">
                  <a:moveTo>
                    <a:pt x="0" y="0"/>
                  </a:moveTo>
                  <a:lnTo>
                    <a:pt x="4706342" y="0"/>
                  </a:lnTo>
                  <a:lnTo>
                    <a:pt x="4706342" y="577850"/>
                  </a:lnTo>
                  <a:lnTo>
                    <a:pt x="0" y="577850"/>
                  </a:lnTo>
                  <a:close/>
                </a:path>
              </a:pathLst>
            </a:custGeom>
            <a:solidFill>
              <a:srgbClr val="000000">
                <a:alpha val="0"/>
              </a:srgbClr>
            </a:solidFill>
          </p:spPr>
        </p:sp>
        <p:sp>
          <p:nvSpPr>
            <p:cNvPr id="16" name="TextBox 16"/>
            <p:cNvSpPr txBox="1"/>
            <p:nvPr/>
          </p:nvSpPr>
          <p:spPr>
            <a:xfrm>
              <a:off x="0" y="-28575"/>
              <a:ext cx="4706342" cy="606425"/>
            </a:xfrm>
            <a:prstGeom prst="rect">
              <a:avLst/>
            </a:prstGeom>
          </p:spPr>
          <p:txBody>
            <a:bodyPr lIns="0" tIns="0" rIns="0" bIns="0" rtlCol="0" anchor="t"/>
            <a:lstStyle/>
            <a:p>
              <a:pPr algn="l">
                <a:lnSpc>
                  <a:spcPts val="3374"/>
                </a:lnSpc>
              </a:pPr>
              <a:r>
                <a:rPr lang="en-US" sz="2687" b="1">
                  <a:solidFill>
                    <a:srgbClr val="3B4E4E"/>
                  </a:solidFill>
                  <a:latin typeface="Arimo Bold"/>
                  <a:ea typeface="Arimo Bold"/>
                  <a:cs typeface="Arimo Bold"/>
                  <a:sym typeface="Arimo Bold"/>
                </a:rPr>
                <a:t>Document Upload</a:t>
              </a:r>
            </a:p>
          </p:txBody>
        </p:sp>
      </p:grpSp>
      <p:grpSp>
        <p:nvGrpSpPr>
          <p:cNvPr id="17" name="Group 17"/>
          <p:cNvGrpSpPr/>
          <p:nvPr/>
        </p:nvGrpSpPr>
        <p:grpSpPr>
          <a:xfrm>
            <a:off x="1594545" y="3511749"/>
            <a:ext cx="8864799" cy="443805"/>
            <a:chOff x="0" y="0"/>
            <a:chExt cx="11819732" cy="591740"/>
          </a:xfrm>
        </p:grpSpPr>
        <p:sp>
          <p:nvSpPr>
            <p:cNvPr id="18" name="Freeform 18"/>
            <p:cNvSpPr/>
            <p:nvPr/>
          </p:nvSpPr>
          <p:spPr>
            <a:xfrm>
              <a:off x="0" y="0"/>
              <a:ext cx="11819732" cy="591740"/>
            </a:xfrm>
            <a:custGeom>
              <a:avLst/>
              <a:gdLst/>
              <a:ahLst/>
              <a:cxnLst/>
              <a:rect l="l" t="t" r="r" b="b"/>
              <a:pathLst>
                <a:path w="11819732" h="591740">
                  <a:moveTo>
                    <a:pt x="0" y="0"/>
                  </a:moveTo>
                  <a:lnTo>
                    <a:pt x="11819732" y="0"/>
                  </a:lnTo>
                  <a:lnTo>
                    <a:pt x="11819732" y="591740"/>
                  </a:lnTo>
                  <a:lnTo>
                    <a:pt x="0" y="591740"/>
                  </a:lnTo>
                  <a:close/>
                </a:path>
              </a:pathLst>
            </a:custGeom>
            <a:solidFill>
              <a:srgbClr val="000000">
                <a:alpha val="0"/>
              </a:srgbClr>
            </a:solidFill>
          </p:spPr>
        </p:sp>
        <p:sp>
          <p:nvSpPr>
            <p:cNvPr id="19" name="TextBox 19"/>
            <p:cNvSpPr txBox="1"/>
            <p:nvPr/>
          </p:nvSpPr>
          <p:spPr>
            <a:xfrm>
              <a:off x="0" y="-142875"/>
              <a:ext cx="11819732" cy="734615"/>
            </a:xfrm>
            <a:prstGeom prst="rect">
              <a:avLst/>
            </a:prstGeom>
          </p:spPr>
          <p:txBody>
            <a:bodyPr lIns="0" tIns="0" rIns="0" bIns="0" rtlCol="0" anchor="t"/>
            <a:lstStyle/>
            <a:p>
              <a:pPr algn="l">
                <a:lnSpc>
                  <a:spcPts val="3437"/>
                </a:lnSpc>
              </a:pPr>
              <a:r>
                <a:rPr lang="en-US" sz="2125">
                  <a:solidFill>
                    <a:srgbClr val="3B4E4E"/>
                  </a:solidFill>
                  <a:latin typeface="Overpass Light"/>
                  <a:ea typeface="Overpass Light"/>
                  <a:cs typeface="Overpass Light"/>
                  <a:sym typeface="Overpass Light"/>
                </a:rPr>
                <a:t>User uploads image or PDF document for processing.</a:t>
              </a:r>
            </a:p>
          </p:txBody>
        </p:sp>
      </p:grpSp>
      <p:grpSp>
        <p:nvGrpSpPr>
          <p:cNvPr id="20" name="Group 20"/>
          <p:cNvGrpSpPr/>
          <p:nvPr/>
        </p:nvGrpSpPr>
        <p:grpSpPr>
          <a:xfrm>
            <a:off x="1381869" y="4228059"/>
            <a:ext cx="217438" cy="1496914"/>
            <a:chOff x="0" y="0"/>
            <a:chExt cx="289917" cy="1995885"/>
          </a:xfrm>
        </p:grpSpPr>
        <p:sp>
          <p:nvSpPr>
            <p:cNvPr id="21" name="Freeform 21"/>
            <p:cNvSpPr/>
            <p:nvPr/>
          </p:nvSpPr>
          <p:spPr>
            <a:xfrm>
              <a:off x="6350" y="6350"/>
              <a:ext cx="277241" cy="1983105"/>
            </a:xfrm>
            <a:custGeom>
              <a:avLst/>
              <a:gdLst/>
              <a:ahLst/>
              <a:cxnLst/>
              <a:rect l="l" t="t" r="r" b="b"/>
              <a:pathLst>
                <a:path w="277241" h="1983105">
                  <a:moveTo>
                    <a:pt x="0" y="144018"/>
                  </a:moveTo>
                  <a:cubicBezTo>
                    <a:pt x="0" y="64516"/>
                    <a:pt x="62103" y="0"/>
                    <a:pt x="138557" y="0"/>
                  </a:cubicBezTo>
                  <a:cubicBezTo>
                    <a:pt x="215011" y="0"/>
                    <a:pt x="277241" y="64516"/>
                    <a:pt x="277241" y="144018"/>
                  </a:cubicBezTo>
                  <a:lnTo>
                    <a:pt x="277241" y="1839087"/>
                  </a:lnTo>
                  <a:cubicBezTo>
                    <a:pt x="277241" y="1918589"/>
                    <a:pt x="215138" y="1983105"/>
                    <a:pt x="138684" y="1983105"/>
                  </a:cubicBezTo>
                  <a:cubicBezTo>
                    <a:pt x="62230" y="1983105"/>
                    <a:pt x="0" y="1918716"/>
                    <a:pt x="0" y="1839087"/>
                  </a:cubicBezTo>
                  <a:close/>
                </a:path>
              </a:pathLst>
            </a:custGeom>
            <a:solidFill>
              <a:srgbClr val="DDEEE6"/>
            </a:solidFill>
          </p:spPr>
        </p:sp>
        <p:sp>
          <p:nvSpPr>
            <p:cNvPr id="22" name="Freeform 22"/>
            <p:cNvSpPr/>
            <p:nvPr/>
          </p:nvSpPr>
          <p:spPr>
            <a:xfrm>
              <a:off x="0" y="0"/>
              <a:ext cx="289814" cy="1995932"/>
            </a:xfrm>
            <a:custGeom>
              <a:avLst/>
              <a:gdLst/>
              <a:ahLst/>
              <a:cxnLst/>
              <a:rect l="l" t="t" r="r" b="b"/>
              <a:pathLst>
                <a:path w="289814" h="1995932">
                  <a:moveTo>
                    <a:pt x="0" y="150368"/>
                  </a:moveTo>
                  <a:cubicBezTo>
                    <a:pt x="0" y="67564"/>
                    <a:pt x="64643" y="0"/>
                    <a:pt x="144907" y="0"/>
                  </a:cubicBezTo>
                  <a:cubicBezTo>
                    <a:pt x="146812" y="0"/>
                    <a:pt x="148717" y="889"/>
                    <a:pt x="149860" y="2413"/>
                  </a:cubicBezTo>
                  <a:lnTo>
                    <a:pt x="144907" y="6350"/>
                  </a:lnTo>
                  <a:lnTo>
                    <a:pt x="144907" y="0"/>
                  </a:lnTo>
                  <a:lnTo>
                    <a:pt x="144907" y="6350"/>
                  </a:lnTo>
                  <a:lnTo>
                    <a:pt x="144907" y="0"/>
                  </a:lnTo>
                  <a:cubicBezTo>
                    <a:pt x="225171" y="0"/>
                    <a:pt x="289814" y="67564"/>
                    <a:pt x="289814" y="150368"/>
                  </a:cubicBezTo>
                  <a:lnTo>
                    <a:pt x="289814" y="1845437"/>
                  </a:lnTo>
                  <a:lnTo>
                    <a:pt x="283464" y="1845437"/>
                  </a:lnTo>
                  <a:lnTo>
                    <a:pt x="289814" y="1845437"/>
                  </a:lnTo>
                  <a:cubicBezTo>
                    <a:pt x="289814" y="1928241"/>
                    <a:pt x="225171" y="1995805"/>
                    <a:pt x="144907" y="1995805"/>
                  </a:cubicBezTo>
                  <a:lnTo>
                    <a:pt x="144907" y="1989455"/>
                  </a:lnTo>
                  <a:lnTo>
                    <a:pt x="144907" y="1983105"/>
                  </a:lnTo>
                  <a:lnTo>
                    <a:pt x="144907" y="1989455"/>
                  </a:lnTo>
                  <a:lnTo>
                    <a:pt x="144907" y="1995805"/>
                  </a:lnTo>
                  <a:cubicBezTo>
                    <a:pt x="64643" y="1995932"/>
                    <a:pt x="0" y="1928368"/>
                    <a:pt x="0" y="1845437"/>
                  </a:cubicBezTo>
                  <a:lnTo>
                    <a:pt x="0" y="150368"/>
                  </a:lnTo>
                  <a:lnTo>
                    <a:pt x="6350" y="150368"/>
                  </a:lnTo>
                  <a:lnTo>
                    <a:pt x="0" y="150368"/>
                  </a:lnTo>
                  <a:moveTo>
                    <a:pt x="12700" y="150368"/>
                  </a:moveTo>
                  <a:lnTo>
                    <a:pt x="12700" y="1845437"/>
                  </a:lnTo>
                  <a:lnTo>
                    <a:pt x="6350" y="1845437"/>
                  </a:lnTo>
                  <a:lnTo>
                    <a:pt x="12700" y="1845437"/>
                  </a:lnTo>
                  <a:cubicBezTo>
                    <a:pt x="12700" y="1921764"/>
                    <a:pt x="72136" y="1983105"/>
                    <a:pt x="144907" y="1983105"/>
                  </a:cubicBezTo>
                  <a:cubicBezTo>
                    <a:pt x="148463" y="1983105"/>
                    <a:pt x="151257" y="1985899"/>
                    <a:pt x="151257" y="1989455"/>
                  </a:cubicBezTo>
                  <a:cubicBezTo>
                    <a:pt x="151257" y="1993011"/>
                    <a:pt x="148463" y="1995805"/>
                    <a:pt x="144907" y="1995805"/>
                  </a:cubicBezTo>
                  <a:cubicBezTo>
                    <a:pt x="141351" y="1995805"/>
                    <a:pt x="138557" y="1993011"/>
                    <a:pt x="138557" y="1989455"/>
                  </a:cubicBezTo>
                  <a:cubicBezTo>
                    <a:pt x="138557" y="1985899"/>
                    <a:pt x="141351" y="1983105"/>
                    <a:pt x="144907" y="1983105"/>
                  </a:cubicBezTo>
                  <a:cubicBezTo>
                    <a:pt x="217678" y="1983105"/>
                    <a:pt x="277114" y="1921637"/>
                    <a:pt x="277114" y="1845437"/>
                  </a:cubicBezTo>
                  <a:lnTo>
                    <a:pt x="277114" y="150368"/>
                  </a:lnTo>
                  <a:lnTo>
                    <a:pt x="283464" y="150368"/>
                  </a:lnTo>
                  <a:lnTo>
                    <a:pt x="277114" y="150368"/>
                  </a:lnTo>
                  <a:cubicBezTo>
                    <a:pt x="277241" y="74168"/>
                    <a:pt x="217805" y="12700"/>
                    <a:pt x="144907" y="12700"/>
                  </a:cubicBezTo>
                  <a:cubicBezTo>
                    <a:pt x="143002" y="12700"/>
                    <a:pt x="141097" y="11811"/>
                    <a:pt x="139954" y="10287"/>
                  </a:cubicBezTo>
                  <a:lnTo>
                    <a:pt x="144907" y="6350"/>
                  </a:lnTo>
                  <a:lnTo>
                    <a:pt x="144907" y="12700"/>
                  </a:lnTo>
                  <a:cubicBezTo>
                    <a:pt x="72136" y="12700"/>
                    <a:pt x="12700" y="74168"/>
                    <a:pt x="12700" y="150368"/>
                  </a:cubicBezTo>
                  <a:close/>
                </a:path>
              </a:pathLst>
            </a:custGeom>
            <a:solidFill>
              <a:srgbClr val="C3D4CC"/>
            </a:solidFill>
          </p:spPr>
        </p:sp>
      </p:grpSp>
      <p:grpSp>
        <p:nvGrpSpPr>
          <p:cNvPr id="23" name="Group 23"/>
          <p:cNvGrpSpPr/>
          <p:nvPr/>
        </p:nvGrpSpPr>
        <p:grpSpPr>
          <a:xfrm>
            <a:off x="2010519" y="4232821"/>
            <a:ext cx="5431929" cy="433388"/>
            <a:chOff x="0" y="0"/>
            <a:chExt cx="7242572" cy="577850"/>
          </a:xfrm>
        </p:grpSpPr>
        <p:sp>
          <p:nvSpPr>
            <p:cNvPr id="24" name="Freeform 24"/>
            <p:cNvSpPr/>
            <p:nvPr/>
          </p:nvSpPr>
          <p:spPr>
            <a:xfrm>
              <a:off x="0" y="0"/>
              <a:ext cx="7242572" cy="577850"/>
            </a:xfrm>
            <a:custGeom>
              <a:avLst/>
              <a:gdLst/>
              <a:ahLst/>
              <a:cxnLst/>
              <a:rect l="l" t="t" r="r" b="b"/>
              <a:pathLst>
                <a:path w="7242572" h="577850">
                  <a:moveTo>
                    <a:pt x="0" y="0"/>
                  </a:moveTo>
                  <a:lnTo>
                    <a:pt x="7242572" y="0"/>
                  </a:lnTo>
                  <a:lnTo>
                    <a:pt x="7242572" y="577850"/>
                  </a:lnTo>
                  <a:lnTo>
                    <a:pt x="0" y="577850"/>
                  </a:lnTo>
                  <a:close/>
                </a:path>
              </a:pathLst>
            </a:custGeom>
            <a:solidFill>
              <a:srgbClr val="000000">
                <a:alpha val="0"/>
              </a:srgbClr>
            </a:solidFill>
          </p:spPr>
        </p:sp>
        <p:sp>
          <p:nvSpPr>
            <p:cNvPr id="25" name="TextBox 25"/>
            <p:cNvSpPr txBox="1"/>
            <p:nvPr/>
          </p:nvSpPr>
          <p:spPr>
            <a:xfrm>
              <a:off x="0" y="-28575"/>
              <a:ext cx="7242572" cy="606425"/>
            </a:xfrm>
            <a:prstGeom prst="rect">
              <a:avLst/>
            </a:prstGeom>
          </p:spPr>
          <p:txBody>
            <a:bodyPr lIns="0" tIns="0" rIns="0" bIns="0" rtlCol="0" anchor="t"/>
            <a:lstStyle/>
            <a:p>
              <a:pPr algn="l">
                <a:lnSpc>
                  <a:spcPts val="3374"/>
                </a:lnSpc>
              </a:pPr>
              <a:r>
                <a:rPr lang="en-US" sz="2687" b="1">
                  <a:solidFill>
                    <a:srgbClr val="3B4E4E"/>
                  </a:solidFill>
                  <a:latin typeface="Arimo Bold"/>
                  <a:ea typeface="Arimo Bold"/>
                  <a:cs typeface="Arimo Bold"/>
                  <a:sym typeface="Arimo Bold"/>
                </a:rPr>
                <a:t>Text Extraction &amp; Processing</a:t>
              </a:r>
            </a:p>
          </p:txBody>
        </p:sp>
      </p:grpSp>
      <p:grpSp>
        <p:nvGrpSpPr>
          <p:cNvPr id="26" name="Group 26"/>
          <p:cNvGrpSpPr/>
          <p:nvPr/>
        </p:nvGrpSpPr>
        <p:grpSpPr>
          <a:xfrm>
            <a:off x="2010519" y="4832597"/>
            <a:ext cx="8448824" cy="887611"/>
            <a:chOff x="0" y="0"/>
            <a:chExt cx="11265098" cy="1183482"/>
          </a:xfrm>
        </p:grpSpPr>
        <p:sp>
          <p:nvSpPr>
            <p:cNvPr id="27" name="Freeform 27"/>
            <p:cNvSpPr/>
            <p:nvPr/>
          </p:nvSpPr>
          <p:spPr>
            <a:xfrm>
              <a:off x="0" y="0"/>
              <a:ext cx="11265098" cy="1183482"/>
            </a:xfrm>
            <a:custGeom>
              <a:avLst/>
              <a:gdLst/>
              <a:ahLst/>
              <a:cxnLst/>
              <a:rect l="l" t="t" r="r" b="b"/>
              <a:pathLst>
                <a:path w="11265098" h="1183482">
                  <a:moveTo>
                    <a:pt x="0" y="0"/>
                  </a:moveTo>
                  <a:lnTo>
                    <a:pt x="11265098" y="0"/>
                  </a:lnTo>
                  <a:lnTo>
                    <a:pt x="11265098" y="1183482"/>
                  </a:lnTo>
                  <a:lnTo>
                    <a:pt x="0" y="1183482"/>
                  </a:lnTo>
                  <a:close/>
                </a:path>
              </a:pathLst>
            </a:custGeom>
            <a:solidFill>
              <a:srgbClr val="000000">
                <a:alpha val="0"/>
              </a:srgbClr>
            </a:solidFill>
          </p:spPr>
        </p:sp>
        <p:sp>
          <p:nvSpPr>
            <p:cNvPr id="28" name="TextBox 28"/>
            <p:cNvSpPr txBox="1"/>
            <p:nvPr/>
          </p:nvSpPr>
          <p:spPr>
            <a:xfrm>
              <a:off x="0" y="-142875"/>
              <a:ext cx="11265098" cy="1326357"/>
            </a:xfrm>
            <a:prstGeom prst="rect">
              <a:avLst/>
            </a:prstGeom>
          </p:spPr>
          <p:txBody>
            <a:bodyPr lIns="0" tIns="0" rIns="0" bIns="0" rtlCol="0" anchor="t"/>
            <a:lstStyle/>
            <a:p>
              <a:pPr algn="l">
                <a:lnSpc>
                  <a:spcPts val="3437"/>
                </a:lnSpc>
              </a:pPr>
              <a:r>
                <a:rPr lang="en-US" sz="2125">
                  <a:solidFill>
                    <a:srgbClr val="3B4E4E"/>
                  </a:solidFill>
                  <a:latin typeface="Overpass Light"/>
                  <a:ea typeface="Overpass Light"/>
                  <a:cs typeface="Overpass Light"/>
                  <a:sym typeface="Overpass Light"/>
                </a:rPr>
                <a:t>System extracts text, cleans OCR artifacts, corrects spelling and grammar.</a:t>
              </a:r>
            </a:p>
          </p:txBody>
        </p:sp>
      </p:grpSp>
      <p:grpSp>
        <p:nvGrpSpPr>
          <p:cNvPr id="29" name="Group 29"/>
          <p:cNvGrpSpPr/>
          <p:nvPr/>
        </p:nvGrpSpPr>
        <p:grpSpPr>
          <a:xfrm>
            <a:off x="1797992" y="5992714"/>
            <a:ext cx="217438" cy="1496914"/>
            <a:chOff x="0" y="0"/>
            <a:chExt cx="289917" cy="1995885"/>
          </a:xfrm>
        </p:grpSpPr>
        <p:sp>
          <p:nvSpPr>
            <p:cNvPr id="30" name="Freeform 30"/>
            <p:cNvSpPr/>
            <p:nvPr/>
          </p:nvSpPr>
          <p:spPr>
            <a:xfrm>
              <a:off x="6350" y="6350"/>
              <a:ext cx="277241" cy="1983105"/>
            </a:xfrm>
            <a:custGeom>
              <a:avLst/>
              <a:gdLst/>
              <a:ahLst/>
              <a:cxnLst/>
              <a:rect l="l" t="t" r="r" b="b"/>
              <a:pathLst>
                <a:path w="277241" h="1983105">
                  <a:moveTo>
                    <a:pt x="0" y="144018"/>
                  </a:moveTo>
                  <a:cubicBezTo>
                    <a:pt x="0" y="64516"/>
                    <a:pt x="62103" y="0"/>
                    <a:pt x="138557" y="0"/>
                  </a:cubicBezTo>
                  <a:cubicBezTo>
                    <a:pt x="215011" y="0"/>
                    <a:pt x="277241" y="64516"/>
                    <a:pt x="277241" y="144018"/>
                  </a:cubicBezTo>
                  <a:lnTo>
                    <a:pt x="277241" y="1839087"/>
                  </a:lnTo>
                  <a:cubicBezTo>
                    <a:pt x="277241" y="1918589"/>
                    <a:pt x="215138" y="1983105"/>
                    <a:pt x="138684" y="1983105"/>
                  </a:cubicBezTo>
                  <a:cubicBezTo>
                    <a:pt x="62230" y="1983105"/>
                    <a:pt x="0" y="1918716"/>
                    <a:pt x="0" y="1839087"/>
                  </a:cubicBezTo>
                  <a:close/>
                </a:path>
              </a:pathLst>
            </a:custGeom>
            <a:solidFill>
              <a:srgbClr val="DDEEE6"/>
            </a:solidFill>
          </p:spPr>
        </p:sp>
        <p:sp>
          <p:nvSpPr>
            <p:cNvPr id="31" name="Freeform 31"/>
            <p:cNvSpPr/>
            <p:nvPr/>
          </p:nvSpPr>
          <p:spPr>
            <a:xfrm>
              <a:off x="0" y="0"/>
              <a:ext cx="289814" cy="1995932"/>
            </a:xfrm>
            <a:custGeom>
              <a:avLst/>
              <a:gdLst/>
              <a:ahLst/>
              <a:cxnLst/>
              <a:rect l="l" t="t" r="r" b="b"/>
              <a:pathLst>
                <a:path w="289814" h="1995932">
                  <a:moveTo>
                    <a:pt x="0" y="150368"/>
                  </a:moveTo>
                  <a:cubicBezTo>
                    <a:pt x="0" y="67564"/>
                    <a:pt x="64643" y="0"/>
                    <a:pt x="144907" y="0"/>
                  </a:cubicBezTo>
                  <a:cubicBezTo>
                    <a:pt x="146812" y="0"/>
                    <a:pt x="148717" y="889"/>
                    <a:pt x="149860" y="2413"/>
                  </a:cubicBezTo>
                  <a:lnTo>
                    <a:pt x="144907" y="6350"/>
                  </a:lnTo>
                  <a:lnTo>
                    <a:pt x="144907" y="0"/>
                  </a:lnTo>
                  <a:lnTo>
                    <a:pt x="144907" y="6350"/>
                  </a:lnTo>
                  <a:lnTo>
                    <a:pt x="144907" y="0"/>
                  </a:lnTo>
                  <a:cubicBezTo>
                    <a:pt x="225171" y="0"/>
                    <a:pt x="289814" y="67564"/>
                    <a:pt x="289814" y="150368"/>
                  </a:cubicBezTo>
                  <a:lnTo>
                    <a:pt x="289814" y="1845437"/>
                  </a:lnTo>
                  <a:lnTo>
                    <a:pt x="283464" y="1845437"/>
                  </a:lnTo>
                  <a:lnTo>
                    <a:pt x="289814" y="1845437"/>
                  </a:lnTo>
                  <a:cubicBezTo>
                    <a:pt x="289814" y="1928241"/>
                    <a:pt x="225171" y="1995805"/>
                    <a:pt x="144907" y="1995805"/>
                  </a:cubicBezTo>
                  <a:lnTo>
                    <a:pt x="144907" y="1989455"/>
                  </a:lnTo>
                  <a:lnTo>
                    <a:pt x="144907" y="1983105"/>
                  </a:lnTo>
                  <a:lnTo>
                    <a:pt x="144907" y="1989455"/>
                  </a:lnTo>
                  <a:lnTo>
                    <a:pt x="144907" y="1995805"/>
                  </a:lnTo>
                  <a:cubicBezTo>
                    <a:pt x="64643" y="1995932"/>
                    <a:pt x="0" y="1928368"/>
                    <a:pt x="0" y="1845437"/>
                  </a:cubicBezTo>
                  <a:lnTo>
                    <a:pt x="0" y="150368"/>
                  </a:lnTo>
                  <a:lnTo>
                    <a:pt x="6350" y="150368"/>
                  </a:lnTo>
                  <a:lnTo>
                    <a:pt x="0" y="150368"/>
                  </a:lnTo>
                  <a:moveTo>
                    <a:pt x="12700" y="150368"/>
                  </a:moveTo>
                  <a:lnTo>
                    <a:pt x="12700" y="1845437"/>
                  </a:lnTo>
                  <a:lnTo>
                    <a:pt x="6350" y="1845437"/>
                  </a:lnTo>
                  <a:lnTo>
                    <a:pt x="12700" y="1845437"/>
                  </a:lnTo>
                  <a:cubicBezTo>
                    <a:pt x="12700" y="1921764"/>
                    <a:pt x="72136" y="1983105"/>
                    <a:pt x="144907" y="1983105"/>
                  </a:cubicBezTo>
                  <a:cubicBezTo>
                    <a:pt x="148463" y="1983105"/>
                    <a:pt x="151257" y="1985899"/>
                    <a:pt x="151257" y="1989455"/>
                  </a:cubicBezTo>
                  <a:cubicBezTo>
                    <a:pt x="151257" y="1993011"/>
                    <a:pt x="148463" y="1995805"/>
                    <a:pt x="144907" y="1995805"/>
                  </a:cubicBezTo>
                  <a:cubicBezTo>
                    <a:pt x="141351" y="1995805"/>
                    <a:pt x="138557" y="1993011"/>
                    <a:pt x="138557" y="1989455"/>
                  </a:cubicBezTo>
                  <a:cubicBezTo>
                    <a:pt x="138557" y="1985899"/>
                    <a:pt x="141351" y="1983105"/>
                    <a:pt x="144907" y="1983105"/>
                  </a:cubicBezTo>
                  <a:cubicBezTo>
                    <a:pt x="217678" y="1983105"/>
                    <a:pt x="277114" y="1921637"/>
                    <a:pt x="277114" y="1845437"/>
                  </a:cubicBezTo>
                  <a:lnTo>
                    <a:pt x="277114" y="150368"/>
                  </a:lnTo>
                  <a:lnTo>
                    <a:pt x="283464" y="150368"/>
                  </a:lnTo>
                  <a:lnTo>
                    <a:pt x="277114" y="150368"/>
                  </a:lnTo>
                  <a:cubicBezTo>
                    <a:pt x="277241" y="74168"/>
                    <a:pt x="217805" y="12700"/>
                    <a:pt x="144907" y="12700"/>
                  </a:cubicBezTo>
                  <a:cubicBezTo>
                    <a:pt x="143002" y="12700"/>
                    <a:pt x="141097" y="11811"/>
                    <a:pt x="139954" y="10287"/>
                  </a:cubicBezTo>
                  <a:lnTo>
                    <a:pt x="144907" y="6350"/>
                  </a:lnTo>
                  <a:lnTo>
                    <a:pt x="144907" y="12700"/>
                  </a:lnTo>
                  <a:cubicBezTo>
                    <a:pt x="72136" y="12700"/>
                    <a:pt x="12700" y="74168"/>
                    <a:pt x="12700" y="150368"/>
                  </a:cubicBezTo>
                  <a:close/>
                </a:path>
              </a:pathLst>
            </a:custGeom>
            <a:solidFill>
              <a:srgbClr val="C3D4CC"/>
            </a:solidFill>
          </p:spPr>
        </p:sp>
      </p:grpSp>
      <p:grpSp>
        <p:nvGrpSpPr>
          <p:cNvPr id="32" name="Group 32"/>
          <p:cNvGrpSpPr/>
          <p:nvPr/>
        </p:nvGrpSpPr>
        <p:grpSpPr>
          <a:xfrm>
            <a:off x="2426642" y="5997476"/>
            <a:ext cx="4724102" cy="433388"/>
            <a:chOff x="0" y="0"/>
            <a:chExt cx="6298803" cy="577850"/>
          </a:xfrm>
        </p:grpSpPr>
        <p:sp>
          <p:nvSpPr>
            <p:cNvPr id="33" name="Freeform 33"/>
            <p:cNvSpPr/>
            <p:nvPr/>
          </p:nvSpPr>
          <p:spPr>
            <a:xfrm>
              <a:off x="0" y="0"/>
              <a:ext cx="6298804" cy="577850"/>
            </a:xfrm>
            <a:custGeom>
              <a:avLst/>
              <a:gdLst/>
              <a:ahLst/>
              <a:cxnLst/>
              <a:rect l="l" t="t" r="r" b="b"/>
              <a:pathLst>
                <a:path w="6298804" h="577850">
                  <a:moveTo>
                    <a:pt x="0" y="0"/>
                  </a:moveTo>
                  <a:lnTo>
                    <a:pt x="6298804" y="0"/>
                  </a:lnTo>
                  <a:lnTo>
                    <a:pt x="6298804" y="577850"/>
                  </a:lnTo>
                  <a:lnTo>
                    <a:pt x="0" y="577850"/>
                  </a:lnTo>
                  <a:close/>
                </a:path>
              </a:pathLst>
            </a:custGeom>
            <a:solidFill>
              <a:srgbClr val="000000">
                <a:alpha val="0"/>
              </a:srgbClr>
            </a:solidFill>
          </p:spPr>
        </p:sp>
        <p:sp>
          <p:nvSpPr>
            <p:cNvPr id="34" name="TextBox 34"/>
            <p:cNvSpPr txBox="1"/>
            <p:nvPr/>
          </p:nvSpPr>
          <p:spPr>
            <a:xfrm>
              <a:off x="0" y="-28575"/>
              <a:ext cx="6298803" cy="606425"/>
            </a:xfrm>
            <a:prstGeom prst="rect">
              <a:avLst/>
            </a:prstGeom>
          </p:spPr>
          <p:txBody>
            <a:bodyPr lIns="0" tIns="0" rIns="0" bIns="0" rtlCol="0" anchor="t"/>
            <a:lstStyle/>
            <a:p>
              <a:pPr algn="l">
                <a:lnSpc>
                  <a:spcPts val="3374"/>
                </a:lnSpc>
              </a:pPr>
              <a:r>
                <a:rPr lang="en-US" sz="2687" b="1">
                  <a:solidFill>
                    <a:srgbClr val="3B4E4E"/>
                  </a:solidFill>
                  <a:latin typeface="Arimo Bold"/>
                  <a:ea typeface="Arimo Bold"/>
                  <a:cs typeface="Arimo Bold"/>
                  <a:sym typeface="Arimo Bold"/>
                </a:rPr>
                <a:t>Analysis &amp; Enhancement</a:t>
              </a:r>
            </a:p>
          </p:txBody>
        </p:sp>
      </p:grpSp>
      <p:grpSp>
        <p:nvGrpSpPr>
          <p:cNvPr id="35" name="Group 35"/>
          <p:cNvGrpSpPr/>
          <p:nvPr/>
        </p:nvGrpSpPr>
        <p:grpSpPr>
          <a:xfrm>
            <a:off x="2426642" y="6597254"/>
            <a:ext cx="8032700" cy="887611"/>
            <a:chOff x="0" y="0"/>
            <a:chExt cx="10710267" cy="1183482"/>
          </a:xfrm>
        </p:grpSpPr>
        <p:sp>
          <p:nvSpPr>
            <p:cNvPr id="36" name="Freeform 36"/>
            <p:cNvSpPr/>
            <p:nvPr/>
          </p:nvSpPr>
          <p:spPr>
            <a:xfrm>
              <a:off x="0" y="0"/>
              <a:ext cx="10710266" cy="1183482"/>
            </a:xfrm>
            <a:custGeom>
              <a:avLst/>
              <a:gdLst/>
              <a:ahLst/>
              <a:cxnLst/>
              <a:rect l="l" t="t" r="r" b="b"/>
              <a:pathLst>
                <a:path w="10710266" h="1183482">
                  <a:moveTo>
                    <a:pt x="0" y="0"/>
                  </a:moveTo>
                  <a:lnTo>
                    <a:pt x="10710266" y="0"/>
                  </a:lnTo>
                  <a:lnTo>
                    <a:pt x="10710266" y="1183482"/>
                  </a:lnTo>
                  <a:lnTo>
                    <a:pt x="0" y="1183482"/>
                  </a:lnTo>
                  <a:close/>
                </a:path>
              </a:pathLst>
            </a:custGeom>
            <a:solidFill>
              <a:srgbClr val="000000">
                <a:alpha val="0"/>
              </a:srgbClr>
            </a:solidFill>
          </p:spPr>
        </p:sp>
        <p:sp>
          <p:nvSpPr>
            <p:cNvPr id="37" name="TextBox 37"/>
            <p:cNvSpPr txBox="1"/>
            <p:nvPr/>
          </p:nvSpPr>
          <p:spPr>
            <a:xfrm>
              <a:off x="0" y="-142875"/>
              <a:ext cx="10710267" cy="1326357"/>
            </a:xfrm>
            <a:prstGeom prst="rect">
              <a:avLst/>
            </a:prstGeom>
          </p:spPr>
          <p:txBody>
            <a:bodyPr lIns="0" tIns="0" rIns="0" bIns="0" rtlCol="0" anchor="t"/>
            <a:lstStyle/>
            <a:p>
              <a:pPr algn="l">
                <a:lnSpc>
                  <a:spcPts val="3437"/>
                </a:lnSpc>
              </a:pPr>
              <a:r>
                <a:rPr lang="en-US" sz="2125">
                  <a:solidFill>
                    <a:srgbClr val="3B4E4E"/>
                  </a:solidFill>
                  <a:latin typeface="Overpass Light"/>
                  <a:ea typeface="Overpass Light"/>
                  <a:cs typeface="Overpass Light"/>
                  <a:sym typeface="Overpass Light"/>
                </a:rPr>
                <a:t>Text undergoes readability analysis, entity recognition, and optional AI improvement.</a:t>
              </a:r>
            </a:p>
          </p:txBody>
        </p:sp>
      </p:grpSp>
      <p:grpSp>
        <p:nvGrpSpPr>
          <p:cNvPr id="38" name="Group 38"/>
          <p:cNvGrpSpPr/>
          <p:nvPr/>
        </p:nvGrpSpPr>
        <p:grpSpPr>
          <a:xfrm>
            <a:off x="2213967" y="7757369"/>
            <a:ext cx="217438" cy="1496914"/>
            <a:chOff x="0" y="0"/>
            <a:chExt cx="289917" cy="1995885"/>
          </a:xfrm>
        </p:grpSpPr>
        <p:sp>
          <p:nvSpPr>
            <p:cNvPr id="39" name="Freeform 39"/>
            <p:cNvSpPr/>
            <p:nvPr/>
          </p:nvSpPr>
          <p:spPr>
            <a:xfrm>
              <a:off x="6350" y="6350"/>
              <a:ext cx="277241" cy="1983105"/>
            </a:xfrm>
            <a:custGeom>
              <a:avLst/>
              <a:gdLst/>
              <a:ahLst/>
              <a:cxnLst/>
              <a:rect l="l" t="t" r="r" b="b"/>
              <a:pathLst>
                <a:path w="277241" h="1983105">
                  <a:moveTo>
                    <a:pt x="0" y="144018"/>
                  </a:moveTo>
                  <a:cubicBezTo>
                    <a:pt x="0" y="64516"/>
                    <a:pt x="62103" y="0"/>
                    <a:pt x="138557" y="0"/>
                  </a:cubicBezTo>
                  <a:cubicBezTo>
                    <a:pt x="215011" y="0"/>
                    <a:pt x="277241" y="64516"/>
                    <a:pt x="277241" y="144018"/>
                  </a:cubicBezTo>
                  <a:lnTo>
                    <a:pt x="277241" y="1839087"/>
                  </a:lnTo>
                  <a:cubicBezTo>
                    <a:pt x="277241" y="1918589"/>
                    <a:pt x="215138" y="1983105"/>
                    <a:pt x="138684" y="1983105"/>
                  </a:cubicBezTo>
                  <a:cubicBezTo>
                    <a:pt x="62230" y="1983105"/>
                    <a:pt x="0" y="1918716"/>
                    <a:pt x="0" y="1839087"/>
                  </a:cubicBezTo>
                  <a:close/>
                </a:path>
              </a:pathLst>
            </a:custGeom>
            <a:solidFill>
              <a:srgbClr val="DDEEE6"/>
            </a:solidFill>
          </p:spPr>
        </p:sp>
        <p:sp>
          <p:nvSpPr>
            <p:cNvPr id="40" name="Freeform 40"/>
            <p:cNvSpPr/>
            <p:nvPr/>
          </p:nvSpPr>
          <p:spPr>
            <a:xfrm>
              <a:off x="0" y="0"/>
              <a:ext cx="289814" cy="1995932"/>
            </a:xfrm>
            <a:custGeom>
              <a:avLst/>
              <a:gdLst/>
              <a:ahLst/>
              <a:cxnLst/>
              <a:rect l="l" t="t" r="r" b="b"/>
              <a:pathLst>
                <a:path w="289814" h="1995932">
                  <a:moveTo>
                    <a:pt x="0" y="150368"/>
                  </a:moveTo>
                  <a:cubicBezTo>
                    <a:pt x="0" y="67564"/>
                    <a:pt x="64643" y="0"/>
                    <a:pt x="144907" y="0"/>
                  </a:cubicBezTo>
                  <a:cubicBezTo>
                    <a:pt x="146812" y="0"/>
                    <a:pt x="148717" y="889"/>
                    <a:pt x="149860" y="2413"/>
                  </a:cubicBezTo>
                  <a:lnTo>
                    <a:pt x="144907" y="6350"/>
                  </a:lnTo>
                  <a:lnTo>
                    <a:pt x="144907" y="0"/>
                  </a:lnTo>
                  <a:lnTo>
                    <a:pt x="144907" y="6350"/>
                  </a:lnTo>
                  <a:lnTo>
                    <a:pt x="144907" y="0"/>
                  </a:lnTo>
                  <a:cubicBezTo>
                    <a:pt x="225171" y="0"/>
                    <a:pt x="289814" y="67564"/>
                    <a:pt x="289814" y="150368"/>
                  </a:cubicBezTo>
                  <a:lnTo>
                    <a:pt x="289814" y="1845437"/>
                  </a:lnTo>
                  <a:lnTo>
                    <a:pt x="283464" y="1845437"/>
                  </a:lnTo>
                  <a:lnTo>
                    <a:pt x="289814" y="1845437"/>
                  </a:lnTo>
                  <a:cubicBezTo>
                    <a:pt x="289814" y="1928241"/>
                    <a:pt x="225171" y="1995805"/>
                    <a:pt x="144907" y="1995805"/>
                  </a:cubicBezTo>
                  <a:lnTo>
                    <a:pt x="144907" y="1989455"/>
                  </a:lnTo>
                  <a:lnTo>
                    <a:pt x="144907" y="1983105"/>
                  </a:lnTo>
                  <a:lnTo>
                    <a:pt x="144907" y="1989455"/>
                  </a:lnTo>
                  <a:lnTo>
                    <a:pt x="144907" y="1995805"/>
                  </a:lnTo>
                  <a:cubicBezTo>
                    <a:pt x="64643" y="1995932"/>
                    <a:pt x="0" y="1928368"/>
                    <a:pt x="0" y="1845437"/>
                  </a:cubicBezTo>
                  <a:lnTo>
                    <a:pt x="0" y="150368"/>
                  </a:lnTo>
                  <a:lnTo>
                    <a:pt x="6350" y="150368"/>
                  </a:lnTo>
                  <a:lnTo>
                    <a:pt x="0" y="150368"/>
                  </a:lnTo>
                  <a:moveTo>
                    <a:pt x="12700" y="150368"/>
                  </a:moveTo>
                  <a:lnTo>
                    <a:pt x="12700" y="1845437"/>
                  </a:lnTo>
                  <a:lnTo>
                    <a:pt x="6350" y="1845437"/>
                  </a:lnTo>
                  <a:lnTo>
                    <a:pt x="12700" y="1845437"/>
                  </a:lnTo>
                  <a:cubicBezTo>
                    <a:pt x="12700" y="1921764"/>
                    <a:pt x="72136" y="1983105"/>
                    <a:pt x="144907" y="1983105"/>
                  </a:cubicBezTo>
                  <a:cubicBezTo>
                    <a:pt x="148463" y="1983105"/>
                    <a:pt x="151257" y="1985899"/>
                    <a:pt x="151257" y="1989455"/>
                  </a:cubicBezTo>
                  <a:cubicBezTo>
                    <a:pt x="151257" y="1993011"/>
                    <a:pt x="148463" y="1995805"/>
                    <a:pt x="144907" y="1995805"/>
                  </a:cubicBezTo>
                  <a:cubicBezTo>
                    <a:pt x="141351" y="1995805"/>
                    <a:pt x="138557" y="1993011"/>
                    <a:pt x="138557" y="1989455"/>
                  </a:cubicBezTo>
                  <a:cubicBezTo>
                    <a:pt x="138557" y="1985899"/>
                    <a:pt x="141351" y="1983105"/>
                    <a:pt x="144907" y="1983105"/>
                  </a:cubicBezTo>
                  <a:cubicBezTo>
                    <a:pt x="217678" y="1983105"/>
                    <a:pt x="277114" y="1921637"/>
                    <a:pt x="277114" y="1845437"/>
                  </a:cubicBezTo>
                  <a:lnTo>
                    <a:pt x="277114" y="150368"/>
                  </a:lnTo>
                  <a:lnTo>
                    <a:pt x="283464" y="150368"/>
                  </a:lnTo>
                  <a:lnTo>
                    <a:pt x="277114" y="150368"/>
                  </a:lnTo>
                  <a:cubicBezTo>
                    <a:pt x="277241" y="74168"/>
                    <a:pt x="217805" y="12700"/>
                    <a:pt x="144907" y="12700"/>
                  </a:cubicBezTo>
                  <a:cubicBezTo>
                    <a:pt x="143002" y="12700"/>
                    <a:pt x="141097" y="11811"/>
                    <a:pt x="139954" y="10287"/>
                  </a:cubicBezTo>
                  <a:lnTo>
                    <a:pt x="144907" y="6350"/>
                  </a:lnTo>
                  <a:lnTo>
                    <a:pt x="144907" y="12700"/>
                  </a:lnTo>
                  <a:cubicBezTo>
                    <a:pt x="72136" y="12700"/>
                    <a:pt x="12700" y="74168"/>
                    <a:pt x="12700" y="150368"/>
                  </a:cubicBezTo>
                  <a:close/>
                </a:path>
              </a:pathLst>
            </a:custGeom>
            <a:solidFill>
              <a:srgbClr val="C3D4CC"/>
            </a:solidFill>
          </p:spPr>
        </p:sp>
      </p:grpSp>
      <p:grpSp>
        <p:nvGrpSpPr>
          <p:cNvPr id="41" name="Group 41"/>
          <p:cNvGrpSpPr/>
          <p:nvPr/>
        </p:nvGrpSpPr>
        <p:grpSpPr>
          <a:xfrm>
            <a:off x="2842618" y="7762131"/>
            <a:ext cx="3533477" cy="433388"/>
            <a:chOff x="0" y="0"/>
            <a:chExt cx="4711303" cy="577850"/>
          </a:xfrm>
        </p:grpSpPr>
        <p:sp>
          <p:nvSpPr>
            <p:cNvPr id="42" name="Freeform 42"/>
            <p:cNvSpPr/>
            <p:nvPr/>
          </p:nvSpPr>
          <p:spPr>
            <a:xfrm>
              <a:off x="0" y="0"/>
              <a:ext cx="4711304" cy="577850"/>
            </a:xfrm>
            <a:custGeom>
              <a:avLst/>
              <a:gdLst/>
              <a:ahLst/>
              <a:cxnLst/>
              <a:rect l="l" t="t" r="r" b="b"/>
              <a:pathLst>
                <a:path w="4711304" h="577850">
                  <a:moveTo>
                    <a:pt x="0" y="0"/>
                  </a:moveTo>
                  <a:lnTo>
                    <a:pt x="4711304" y="0"/>
                  </a:lnTo>
                  <a:lnTo>
                    <a:pt x="4711304" y="577850"/>
                  </a:lnTo>
                  <a:lnTo>
                    <a:pt x="0" y="577850"/>
                  </a:lnTo>
                  <a:close/>
                </a:path>
              </a:pathLst>
            </a:custGeom>
            <a:solidFill>
              <a:srgbClr val="000000">
                <a:alpha val="0"/>
              </a:srgbClr>
            </a:solidFill>
          </p:spPr>
        </p:sp>
        <p:sp>
          <p:nvSpPr>
            <p:cNvPr id="43" name="TextBox 43"/>
            <p:cNvSpPr txBox="1"/>
            <p:nvPr/>
          </p:nvSpPr>
          <p:spPr>
            <a:xfrm>
              <a:off x="0" y="-28575"/>
              <a:ext cx="4711303" cy="606425"/>
            </a:xfrm>
            <a:prstGeom prst="rect">
              <a:avLst/>
            </a:prstGeom>
          </p:spPr>
          <p:txBody>
            <a:bodyPr lIns="0" tIns="0" rIns="0" bIns="0" rtlCol="0" anchor="t"/>
            <a:lstStyle/>
            <a:p>
              <a:pPr algn="l">
                <a:lnSpc>
                  <a:spcPts val="3374"/>
                </a:lnSpc>
              </a:pPr>
              <a:r>
                <a:rPr lang="en-US" sz="2687" b="1">
                  <a:solidFill>
                    <a:srgbClr val="3B4E4E"/>
                  </a:solidFill>
                  <a:latin typeface="Arimo Bold"/>
                  <a:ea typeface="Arimo Bold"/>
                  <a:cs typeface="Arimo Bold"/>
                  <a:sym typeface="Arimo Bold"/>
                </a:rPr>
                <a:t>Report Generation</a:t>
              </a:r>
            </a:p>
          </p:txBody>
        </p:sp>
      </p:grpSp>
      <p:grpSp>
        <p:nvGrpSpPr>
          <p:cNvPr id="44" name="Group 44"/>
          <p:cNvGrpSpPr/>
          <p:nvPr/>
        </p:nvGrpSpPr>
        <p:grpSpPr>
          <a:xfrm>
            <a:off x="2842618" y="8361909"/>
            <a:ext cx="7616726" cy="887611"/>
            <a:chOff x="0" y="0"/>
            <a:chExt cx="10155635" cy="1183482"/>
          </a:xfrm>
        </p:grpSpPr>
        <p:sp>
          <p:nvSpPr>
            <p:cNvPr id="45" name="Freeform 45"/>
            <p:cNvSpPr/>
            <p:nvPr/>
          </p:nvSpPr>
          <p:spPr>
            <a:xfrm>
              <a:off x="0" y="0"/>
              <a:ext cx="10155635" cy="1183482"/>
            </a:xfrm>
            <a:custGeom>
              <a:avLst/>
              <a:gdLst/>
              <a:ahLst/>
              <a:cxnLst/>
              <a:rect l="l" t="t" r="r" b="b"/>
              <a:pathLst>
                <a:path w="10155635" h="1183482">
                  <a:moveTo>
                    <a:pt x="0" y="0"/>
                  </a:moveTo>
                  <a:lnTo>
                    <a:pt x="10155635" y="0"/>
                  </a:lnTo>
                  <a:lnTo>
                    <a:pt x="10155635" y="1183482"/>
                  </a:lnTo>
                  <a:lnTo>
                    <a:pt x="0" y="1183482"/>
                  </a:lnTo>
                  <a:close/>
                </a:path>
              </a:pathLst>
            </a:custGeom>
            <a:solidFill>
              <a:srgbClr val="000000">
                <a:alpha val="0"/>
              </a:srgbClr>
            </a:solidFill>
          </p:spPr>
        </p:sp>
        <p:sp>
          <p:nvSpPr>
            <p:cNvPr id="46" name="TextBox 46"/>
            <p:cNvSpPr txBox="1"/>
            <p:nvPr/>
          </p:nvSpPr>
          <p:spPr>
            <a:xfrm>
              <a:off x="0" y="-142875"/>
              <a:ext cx="10155635" cy="1326357"/>
            </a:xfrm>
            <a:prstGeom prst="rect">
              <a:avLst/>
            </a:prstGeom>
          </p:spPr>
          <p:txBody>
            <a:bodyPr lIns="0" tIns="0" rIns="0" bIns="0" rtlCol="0" anchor="t"/>
            <a:lstStyle/>
            <a:p>
              <a:pPr algn="l">
                <a:lnSpc>
                  <a:spcPts val="3437"/>
                </a:lnSpc>
              </a:pPr>
              <a:r>
                <a:rPr lang="en-US" sz="2125">
                  <a:solidFill>
                    <a:srgbClr val="3B4E4E"/>
                  </a:solidFill>
                  <a:latin typeface="Overpass Light"/>
                  <a:ea typeface="Overpass Light"/>
                  <a:cs typeface="Overpass Light"/>
                  <a:sym typeface="Overpass Light"/>
                </a:rPr>
                <a:t>System compiles results into downloadable PDF with processed text and analysis.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p:cNvSpPr/>
          <p:nvPr/>
        </p:nvSpPr>
        <p:spPr>
          <a:xfrm>
            <a:off x="0" y="0"/>
            <a:ext cx="18288000" cy="3514874"/>
          </a:xfrm>
          <a:custGeom>
            <a:avLst/>
            <a:gdLst/>
            <a:ahLst/>
            <a:cxnLst/>
            <a:rect l="l" t="t" r="r" b="b"/>
            <a:pathLst>
              <a:path w="18288000" h="3514874">
                <a:moveTo>
                  <a:pt x="0" y="0"/>
                </a:moveTo>
                <a:lnTo>
                  <a:pt x="18288000" y="0"/>
                </a:lnTo>
                <a:lnTo>
                  <a:pt x="18288000" y="3514874"/>
                </a:lnTo>
                <a:lnTo>
                  <a:pt x="0" y="3514874"/>
                </a:lnTo>
                <a:lnTo>
                  <a:pt x="0" y="0"/>
                </a:lnTo>
                <a:close/>
              </a:path>
            </a:pathLst>
          </a:custGeom>
          <a:blipFill>
            <a:blip r:embed="rId3"/>
            <a:stretch>
              <a:fillRect l="-2" r="-2"/>
            </a:stretch>
          </a:blipFill>
        </p:spPr>
      </p:sp>
      <p:grpSp>
        <p:nvGrpSpPr>
          <p:cNvPr id="7" name="Group 7"/>
          <p:cNvGrpSpPr/>
          <p:nvPr/>
        </p:nvGrpSpPr>
        <p:grpSpPr>
          <a:xfrm>
            <a:off x="984051" y="4288036"/>
            <a:ext cx="7029747" cy="878532"/>
            <a:chOff x="0" y="0"/>
            <a:chExt cx="9372997" cy="1171377"/>
          </a:xfrm>
        </p:grpSpPr>
        <p:sp>
          <p:nvSpPr>
            <p:cNvPr id="8" name="Freeform 8"/>
            <p:cNvSpPr/>
            <p:nvPr/>
          </p:nvSpPr>
          <p:spPr>
            <a:xfrm>
              <a:off x="0" y="0"/>
              <a:ext cx="9372997" cy="1171377"/>
            </a:xfrm>
            <a:custGeom>
              <a:avLst/>
              <a:gdLst/>
              <a:ahLst/>
              <a:cxnLst/>
              <a:rect l="l" t="t" r="r" b="b"/>
              <a:pathLst>
                <a:path w="9372997" h="1171377">
                  <a:moveTo>
                    <a:pt x="0" y="0"/>
                  </a:moveTo>
                  <a:lnTo>
                    <a:pt x="9372997" y="0"/>
                  </a:lnTo>
                  <a:lnTo>
                    <a:pt x="9372997" y="1171377"/>
                  </a:lnTo>
                  <a:lnTo>
                    <a:pt x="0" y="1171377"/>
                  </a:lnTo>
                  <a:close/>
                </a:path>
              </a:pathLst>
            </a:custGeom>
            <a:solidFill>
              <a:srgbClr val="000000">
                <a:alpha val="0"/>
              </a:srgbClr>
            </a:solidFill>
          </p:spPr>
        </p:sp>
        <p:sp>
          <p:nvSpPr>
            <p:cNvPr id="9" name="TextBox 9"/>
            <p:cNvSpPr txBox="1"/>
            <p:nvPr/>
          </p:nvSpPr>
          <p:spPr>
            <a:xfrm>
              <a:off x="0" y="-57150"/>
              <a:ext cx="9372997" cy="1228527"/>
            </a:xfrm>
            <a:prstGeom prst="rect">
              <a:avLst/>
            </a:prstGeom>
          </p:spPr>
          <p:txBody>
            <a:bodyPr lIns="0" tIns="0" rIns="0" bIns="0" rtlCol="0" anchor="t"/>
            <a:lstStyle/>
            <a:p>
              <a:pPr algn="l">
                <a:lnSpc>
                  <a:spcPts val="6875"/>
                </a:lnSpc>
              </a:pPr>
              <a:r>
                <a:rPr lang="en-US" sz="5500" b="1">
                  <a:solidFill>
                    <a:srgbClr val="233939"/>
                  </a:solidFill>
                  <a:latin typeface="Arimo Bold"/>
                  <a:ea typeface="Arimo Bold"/>
                  <a:cs typeface="Arimo Bold"/>
                  <a:sym typeface="Arimo Bold"/>
                </a:rPr>
                <a:t>Key Advantages</a:t>
              </a:r>
            </a:p>
          </p:txBody>
        </p:sp>
      </p:grpSp>
      <p:grpSp>
        <p:nvGrpSpPr>
          <p:cNvPr id="10" name="Group 10"/>
          <p:cNvGrpSpPr/>
          <p:nvPr/>
        </p:nvGrpSpPr>
        <p:grpSpPr>
          <a:xfrm>
            <a:off x="979289" y="5899845"/>
            <a:ext cx="642194" cy="642194"/>
            <a:chOff x="0" y="0"/>
            <a:chExt cx="856258" cy="856258"/>
          </a:xfrm>
        </p:grpSpPr>
        <p:sp>
          <p:nvSpPr>
            <p:cNvPr id="11" name="Freeform 11"/>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DDEEE6"/>
            </a:solidFill>
          </p:spPr>
        </p:sp>
        <p:sp>
          <p:nvSpPr>
            <p:cNvPr id="12" name="Freeform 12"/>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C3D4CC"/>
            </a:solidFill>
          </p:spPr>
        </p:sp>
      </p:grpSp>
      <p:sp>
        <p:nvSpPr>
          <p:cNvPr id="13" name="Freeform 13" descr="preencoded.png"/>
          <p:cNvSpPr/>
          <p:nvPr/>
        </p:nvSpPr>
        <p:spPr>
          <a:xfrm>
            <a:off x="1089422" y="5957292"/>
            <a:ext cx="421779" cy="527149"/>
          </a:xfrm>
          <a:custGeom>
            <a:avLst/>
            <a:gdLst/>
            <a:ahLst/>
            <a:cxnLst/>
            <a:rect l="l" t="t" r="r" b="b"/>
            <a:pathLst>
              <a:path w="421779" h="527149">
                <a:moveTo>
                  <a:pt x="0" y="0"/>
                </a:moveTo>
                <a:lnTo>
                  <a:pt x="421779" y="0"/>
                </a:lnTo>
                <a:lnTo>
                  <a:pt x="421779" y="527149"/>
                </a:lnTo>
                <a:lnTo>
                  <a:pt x="0" y="527149"/>
                </a:lnTo>
                <a:lnTo>
                  <a:pt x="0" y="0"/>
                </a:lnTo>
                <a:close/>
              </a:path>
            </a:pathLst>
          </a:custGeom>
          <a:blipFill>
            <a:blip r:embed="rId4"/>
            <a:stretch>
              <a:fillRect t="-7" b="-7"/>
            </a:stretch>
          </a:blipFill>
        </p:spPr>
      </p:sp>
      <p:grpSp>
        <p:nvGrpSpPr>
          <p:cNvPr id="14" name="Group 14"/>
          <p:cNvGrpSpPr/>
          <p:nvPr/>
        </p:nvGrpSpPr>
        <p:grpSpPr>
          <a:xfrm>
            <a:off x="1897856" y="5904608"/>
            <a:ext cx="5487889" cy="439340"/>
            <a:chOff x="0" y="0"/>
            <a:chExt cx="7317185" cy="585787"/>
          </a:xfrm>
        </p:grpSpPr>
        <p:sp>
          <p:nvSpPr>
            <p:cNvPr id="15" name="Freeform 15"/>
            <p:cNvSpPr/>
            <p:nvPr/>
          </p:nvSpPr>
          <p:spPr>
            <a:xfrm>
              <a:off x="0" y="0"/>
              <a:ext cx="7317185" cy="585787"/>
            </a:xfrm>
            <a:custGeom>
              <a:avLst/>
              <a:gdLst/>
              <a:ahLst/>
              <a:cxnLst/>
              <a:rect l="l" t="t" r="r" b="b"/>
              <a:pathLst>
                <a:path w="7317185" h="585787">
                  <a:moveTo>
                    <a:pt x="0" y="0"/>
                  </a:moveTo>
                  <a:lnTo>
                    <a:pt x="7317185" y="0"/>
                  </a:lnTo>
                  <a:lnTo>
                    <a:pt x="7317185" y="585787"/>
                  </a:lnTo>
                  <a:lnTo>
                    <a:pt x="0" y="585787"/>
                  </a:lnTo>
                  <a:close/>
                </a:path>
              </a:pathLst>
            </a:custGeom>
            <a:solidFill>
              <a:srgbClr val="000000">
                <a:alpha val="0"/>
              </a:srgbClr>
            </a:solidFill>
          </p:spPr>
        </p:sp>
        <p:sp>
          <p:nvSpPr>
            <p:cNvPr id="16" name="TextBox 16"/>
            <p:cNvSpPr txBox="1"/>
            <p:nvPr/>
          </p:nvSpPr>
          <p:spPr>
            <a:xfrm>
              <a:off x="0" y="-38100"/>
              <a:ext cx="7317185" cy="623887"/>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Automation of Manual Work</a:t>
              </a:r>
            </a:p>
          </p:txBody>
        </p:sp>
      </p:grpSp>
      <p:grpSp>
        <p:nvGrpSpPr>
          <p:cNvPr id="17" name="Group 17"/>
          <p:cNvGrpSpPr/>
          <p:nvPr/>
        </p:nvGrpSpPr>
        <p:grpSpPr>
          <a:xfrm>
            <a:off x="1897856" y="6512570"/>
            <a:ext cx="7105650" cy="899517"/>
            <a:chOff x="0" y="0"/>
            <a:chExt cx="9474200" cy="1199357"/>
          </a:xfrm>
        </p:grpSpPr>
        <p:sp>
          <p:nvSpPr>
            <p:cNvPr id="18" name="Freeform 18"/>
            <p:cNvSpPr/>
            <p:nvPr/>
          </p:nvSpPr>
          <p:spPr>
            <a:xfrm>
              <a:off x="0" y="0"/>
              <a:ext cx="9474200" cy="1199357"/>
            </a:xfrm>
            <a:custGeom>
              <a:avLst/>
              <a:gdLst/>
              <a:ahLst/>
              <a:cxnLst/>
              <a:rect l="l" t="t" r="r" b="b"/>
              <a:pathLst>
                <a:path w="9474200" h="1199357">
                  <a:moveTo>
                    <a:pt x="0" y="0"/>
                  </a:moveTo>
                  <a:lnTo>
                    <a:pt x="9474200" y="0"/>
                  </a:lnTo>
                  <a:lnTo>
                    <a:pt x="9474200" y="1199357"/>
                  </a:lnTo>
                  <a:lnTo>
                    <a:pt x="0" y="1199357"/>
                  </a:lnTo>
                  <a:close/>
                </a:path>
              </a:pathLst>
            </a:custGeom>
            <a:solidFill>
              <a:srgbClr val="000000">
                <a:alpha val="0"/>
              </a:srgbClr>
            </a:solidFill>
          </p:spPr>
        </p:sp>
        <p:sp>
          <p:nvSpPr>
            <p:cNvPr id="19" name="TextBox 19"/>
            <p:cNvSpPr txBox="1"/>
            <p:nvPr/>
          </p:nvSpPr>
          <p:spPr>
            <a:xfrm>
              <a:off x="0" y="-142875"/>
              <a:ext cx="9474200" cy="1342232"/>
            </a:xfrm>
            <a:prstGeom prst="rect">
              <a:avLst/>
            </a:prstGeom>
          </p:spPr>
          <p:txBody>
            <a:bodyPr lIns="0" tIns="0" rIns="0" bIns="0" rtlCol="0" anchor="t"/>
            <a:lstStyle/>
            <a:p>
              <a:pPr algn="l">
                <a:lnSpc>
                  <a:spcPts val="3500"/>
                </a:lnSpc>
              </a:pPr>
              <a:r>
                <a:rPr lang="en-US" sz="2187">
                  <a:solidFill>
                    <a:srgbClr val="3B4E4E"/>
                  </a:solidFill>
                  <a:latin typeface="Overpass Light"/>
                  <a:ea typeface="Overpass Light"/>
                  <a:cs typeface="Overpass Light"/>
                  <a:sym typeface="Overpass Light"/>
                </a:rPr>
                <a:t>Reduces need for manual transcription of medical documents.</a:t>
              </a:r>
            </a:p>
          </p:txBody>
        </p:sp>
      </p:grpSp>
      <p:grpSp>
        <p:nvGrpSpPr>
          <p:cNvPr id="20" name="Group 20"/>
          <p:cNvGrpSpPr/>
          <p:nvPr/>
        </p:nvGrpSpPr>
        <p:grpSpPr>
          <a:xfrm>
            <a:off x="9279880" y="5899845"/>
            <a:ext cx="642194" cy="642194"/>
            <a:chOff x="0" y="0"/>
            <a:chExt cx="856258" cy="856258"/>
          </a:xfrm>
        </p:grpSpPr>
        <p:sp>
          <p:nvSpPr>
            <p:cNvPr id="21" name="Freeform 21"/>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DDEEE6"/>
            </a:solidFill>
          </p:spPr>
        </p:sp>
        <p:sp>
          <p:nvSpPr>
            <p:cNvPr id="22" name="Freeform 22"/>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C3D4CC"/>
            </a:solidFill>
          </p:spPr>
        </p:sp>
      </p:grpSp>
      <p:sp>
        <p:nvSpPr>
          <p:cNvPr id="23" name="Freeform 23" descr="preencoded.png"/>
          <p:cNvSpPr/>
          <p:nvPr/>
        </p:nvSpPr>
        <p:spPr>
          <a:xfrm>
            <a:off x="9390012" y="5957292"/>
            <a:ext cx="421779" cy="527149"/>
          </a:xfrm>
          <a:custGeom>
            <a:avLst/>
            <a:gdLst/>
            <a:ahLst/>
            <a:cxnLst/>
            <a:rect l="l" t="t" r="r" b="b"/>
            <a:pathLst>
              <a:path w="421779" h="527149">
                <a:moveTo>
                  <a:pt x="0" y="0"/>
                </a:moveTo>
                <a:lnTo>
                  <a:pt x="421779" y="0"/>
                </a:lnTo>
                <a:lnTo>
                  <a:pt x="421779" y="527149"/>
                </a:lnTo>
                <a:lnTo>
                  <a:pt x="0" y="527149"/>
                </a:lnTo>
                <a:lnTo>
                  <a:pt x="0" y="0"/>
                </a:lnTo>
                <a:close/>
              </a:path>
            </a:pathLst>
          </a:custGeom>
          <a:blipFill>
            <a:blip r:embed="rId5"/>
            <a:stretch>
              <a:fillRect t="-7" b="-7"/>
            </a:stretch>
          </a:blipFill>
        </p:spPr>
      </p:sp>
      <p:grpSp>
        <p:nvGrpSpPr>
          <p:cNvPr id="24" name="Group 24"/>
          <p:cNvGrpSpPr/>
          <p:nvPr/>
        </p:nvGrpSpPr>
        <p:grpSpPr>
          <a:xfrm>
            <a:off x="10198448" y="5904608"/>
            <a:ext cx="4508004" cy="439340"/>
            <a:chOff x="0" y="0"/>
            <a:chExt cx="6010672" cy="585787"/>
          </a:xfrm>
        </p:grpSpPr>
        <p:sp>
          <p:nvSpPr>
            <p:cNvPr id="25" name="Freeform 25"/>
            <p:cNvSpPr/>
            <p:nvPr/>
          </p:nvSpPr>
          <p:spPr>
            <a:xfrm>
              <a:off x="0" y="0"/>
              <a:ext cx="6010672" cy="585787"/>
            </a:xfrm>
            <a:custGeom>
              <a:avLst/>
              <a:gdLst/>
              <a:ahLst/>
              <a:cxnLst/>
              <a:rect l="l" t="t" r="r" b="b"/>
              <a:pathLst>
                <a:path w="6010672" h="585787">
                  <a:moveTo>
                    <a:pt x="0" y="0"/>
                  </a:moveTo>
                  <a:lnTo>
                    <a:pt x="6010672" y="0"/>
                  </a:lnTo>
                  <a:lnTo>
                    <a:pt x="6010672" y="585787"/>
                  </a:lnTo>
                  <a:lnTo>
                    <a:pt x="0" y="585787"/>
                  </a:lnTo>
                  <a:close/>
                </a:path>
              </a:pathLst>
            </a:custGeom>
            <a:solidFill>
              <a:srgbClr val="000000">
                <a:alpha val="0"/>
              </a:srgbClr>
            </a:solidFill>
          </p:spPr>
        </p:sp>
        <p:sp>
          <p:nvSpPr>
            <p:cNvPr id="26" name="TextBox 26"/>
            <p:cNvSpPr txBox="1"/>
            <p:nvPr/>
          </p:nvSpPr>
          <p:spPr>
            <a:xfrm>
              <a:off x="0" y="-38100"/>
              <a:ext cx="6010672" cy="623887"/>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Robust NLP Processing</a:t>
              </a:r>
            </a:p>
          </p:txBody>
        </p:sp>
      </p:grpSp>
      <p:grpSp>
        <p:nvGrpSpPr>
          <p:cNvPr id="27" name="Group 27"/>
          <p:cNvGrpSpPr/>
          <p:nvPr/>
        </p:nvGrpSpPr>
        <p:grpSpPr>
          <a:xfrm>
            <a:off x="10198448" y="6512570"/>
            <a:ext cx="7105650" cy="899517"/>
            <a:chOff x="0" y="0"/>
            <a:chExt cx="9474200" cy="1199357"/>
          </a:xfrm>
        </p:grpSpPr>
        <p:sp>
          <p:nvSpPr>
            <p:cNvPr id="28" name="Freeform 28"/>
            <p:cNvSpPr/>
            <p:nvPr/>
          </p:nvSpPr>
          <p:spPr>
            <a:xfrm>
              <a:off x="0" y="0"/>
              <a:ext cx="9474200" cy="1199357"/>
            </a:xfrm>
            <a:custGeom>
              <a:avLst/>
              <a:gdLst/>
              <a:ahLst/>
              <a:cxnLst/>
              <a:rect l="l" t="t" r="r" b="b"/>
              <a:pathLst>
                <a:path w="9474200" h="1199357">
                  <a:moveTo>
                    <a:pt x="0" y="0"/>
                  </a:moveTo>
                  <a:lnTo>
                    <a:pt x="9474200" y="0"/>
                  </a:lnTo>
                  <a:lnTo>
                    <a:pt x="9474200" y="1199357"/>
                  </a:lnTo>
                  <a:lnTo>
                    <a:pt x="0" y="1199357"/>
                  </a:lnTo>
                  <a:close/>
                </a:path>
              </a:pathLst>
            </a:custGeom>
            <a:solidFill>
              <a:srgbClr val="000000">
                <a:alpha val="0"/>
              </a:srgbClr>
            </a:solidFill>
          </p:spPr>
        </p:sp>
        <p:sp>
          <p:nvSpPr>
            <p:cNvPr id="29" name="TextBox 29"/>
            <p:cNvSpPr txBox="1"/>
            <p:nvPr/>
          </p:nvSpPr>
          <p:spPr>
            <a:xfrm>
              <a:off x="0" y="-142875"/>
              <a:ext cx="9474200" cy="1342232"/>
            </a:xfrm>
            <a:prstGeom prst="rect">
              <a:avLst/>
            </a:prstGeom>
          </p:spPr>
          <p:txBody>
            <a:bodyPr lIns="0" tIns="0" rIns="0" bIns="0" rtlCol="0" anchor="t"/>
            <a:lstStyle/>
            <a:p>
              <a:pPr algn="l">
                <a:lnSpc>
                  <a:spcPts val="3500"/>
                </a:lnSpc>
              </a:pPr>
              <a:r>
                <a:rPr lang="en-US" sz="2187">
                  <a:solidFill>
                    <a:srgbClr val="3B4E4E"/>
                  </a:solidFill>
                  <a:latin typeface="Overpass Light"/>
                  <a:ea typeface="Overpass Light"/>
                  <a:cs typeface="Overpass Light"/>
                  <a:sym typeface="Overpass Light"/>
                </a:rPr>
                <a:t>Applies multiple techniques to produce clear, structured text.</a:t>
              </a:r>
            </a:p>
          </p:txBody>
        </p:sp>
      </p:grpSp>
      <p:grpSp>
        <p:nvGrpSpPr>
          <p:cNvPr id="30" name="Group 30"/>
          <p:cNvGrpSpPr/>
          <p:nvPr/>
        </p:nvGrpSpPr>
        <p:grpSpPr>
          <a:xfrm>
            <a:off x="979289" y="8004721"/>
            <a:ext cx="642194" cy="642194"/>
            <a:chOff x="0" y="0"/>
            <a:chExt cx="856258" cy="856258"/>
          </a:xfrm>
        </p:grpSpPr>
        <p:sp>
          <p:nvSpPr>
            <p:cNvPr id="31" name="Freeform 31"/>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DDEEE6"/>
            </a:solidFill>
          </p:spPr>
        </p:sp>
        <p:sp>
          <p:nvSpPr>
            <p:cNvPr id="32" name="Freeform 32"/>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C3D4CC"/>
            </a:solidFill>
          </p:spPr>
        </p:sp>
      </p:grpSp>
      <p:sp>
        <p:nvSpPr>
          <p:cNvPr id="33" name="Freeform 33" descr="preencoded.png"/>
          <p:cNvSpPr/>
          <p:nvPr/>
        </p:nvSpPr>
        <p:spPr>
          <a:xfrm>
            <a:off x="1089422" y="8062169"/>
            <a:ext cx="421779" cy="527149"/>
          </a:xfrm>
          <a:custGeom>
            <a:avLst/>
            <a:gdLst/>
            <a:ahLst/>
            <a:cxnLst/>
            <a:rect l="l" t="t" r="r" b="b"/>
            <a:pathLst>
              <a:path w="421779" h="527149">
                <a:moveTo>
                  <a:pt x="0" y="0"/>
                </a:moveTo>
                <a:lnTo>
                  <a:pt x="421779" y="0"/>
                </a:lnTo>
                <a:lnTo>
                  <a:pt x="421779" y="527149"/>
                </a:lnTo>
                <a:lnTo>
                  <a:pt x="0" y="527149"/>
                </a:lnTo>
                <a:lnTo>
                  <a:pt x="0" y="0"/>
                </a:lnTo>
                <a:close/>
              </a:path>
            </a:pathLst>
          </a:custGeom>
          <a:blipFill>
            <a:blip r:embed="rId6"/>
            <a:stretch>
              <a:fillRect t="-7" b="-7"/>
            </a:stretch>
          </a:blipFill>
        </p:spPr>
      </p:sp>
      <p:grpSp>
        <p:nvGrpSpPr>
          <p:cNvPr id="34" name="Group 34"/>
          <p:cNvGrpSpPr/>
          <p:nvPr/>
        </p:nvGrpSpPr>
        <p:grpSpPr>
          <a:xfrm>
            <a:off x="1897856" y="8009484"/>
            <a:ext cx="3878907" cy="439340"/>
            <a:chOff x="0" y="0"/>
            <a:chExt cx="5171877" cy="585787"/>
          </a:xfrm>
        </p:grpSpPr>
        <p:sp>
          <p:nvSpPr>
            <p:cNvPr id="35" name="Freeform 35"/>
            <p:cNvSpPr/>
            <p:nvPr/>
          </p:nvSpPr>
          <p:spPr>
            <a:xfrm>
              <a:off x="0" y="0"/>
              <a:ext cx="5171877" cy="585787"/>
            </a:xfrm>
            <a:custGeom>
              <a:avLst/>
              <a:gdLst/>
              <a:ahLst/>
              <a:cxnLst/>
              <a:rect l="l" t="t" r="r" b="b"/>
              <a:pathLst>
                <a:path w="5171877" h="585787">
                  <a:moveTo>
                    <a:pt x="0" y="0"/>
                  </a:moveTo>
                  <a:lnTo>
                    <a:pt x="5171877" y="0"/>
                  </a:lnTo>
                  <a:lnTo>
                    <a:pt x="5171877" y="585787"/>
                  </a:lnTo>
                  <a:lnTo>
                    <a:pt x="0" y="585787"/>
                  </a:lnTo>
                  <a:close/>
                </a:path>
              </a:pathLst>
            </a:custGeom>
            <a:solidFill>
              <a:srgbClr val="000000">
                <a:alpha val="0"/>
              </a:srgbClr>
            </a:solidFill>
          </p:spPr>
        </p:sp>
        <p:sp>
          <p:nvSpPr>
            <p:cNvPr id="36" name="TextBox 36"/>
            <p:cNvSpPr txBox="1"/>
            <p:nvPr/>
          </p:nvSpPr>
          <p:spPr>
            <a:xfrm>
              <a:off x="0" y="-38100"/>
              <a:ext cx="5171877" cy="623887"/>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Readability Analysis</a:t>
              </a:r>
            </a:p>
          </p:txBody>
        </p:sp>
      </p:grpSp>
      <p:grpSp>
        <p:nvGrpSpPr>
          <p:cNvPr id="37" name="Group 37"/>
          <p:cNvGrpSpPr/>
          <p:nvPr/>
        </p:nvGrpSpPr>
        <p:grpSpPr>
          <a:xfrm>
            <a:off x="1897856" y="8617446"/>
            <a:ext cx="7105650" cy="899517"/>
            <a:chOff x="0" y="0"/>
            <a:chExt cx="9474200" cy="1199357"/>
          </a:xfrm>
        </p:grpSpPr>
        <p:sp>
          <p:nvSpPr>
            <p:cNvPr id="38" name="Freeform 38"/>
            <p:cNvSpPr/>
            <p:nvPr/>
          </p:nvSpPr>
          <p:spPr>
            <a:xfrm>
              <a:off x="0" y="0"/>
              <a:ext cx="9474200" cy="1199357"/>
            </a:xfrm>
            <a:custGeom>
              <a:avLst/>
              <a:gdLst/>
              <a:ahLst/>
              <a:cxnLst/>
              <a:rect l="l" t="t" r="r" b="b"/>
              <a:pathLst>
                <a:path w="9474200" h="1199357">
                  <a:moveTo>
                    <a:pt x="0" y="0"/>
                  </a:moveTo>
                  <a:lnTo>
                    <a:pt x="9474200" y="0"/>
                  </a:lnTo>
                  <a:lnTo>
                    <a:pt x="9474200" y="1199357"/>
                  </a:lnTo>
                  <a:lnTo>
                    <a:pt x="0" y="1199357"/>
                  </a:lnTo>
                  <a:close/>
                </a:path>
              </a:pathLst>
            </a:custGeom>
            <a:solidFill>
              <a:srgbClr val="000000">
                <a:alpha val="0"/>
              </a:srgbClr>
            </a:solidFill>
          </p:spPr>
        </p:sp>
        <p:sp>
          <p:nvSpPr>
            <p:cNvPr id="39" name="TextBox 39"/>
            <p:cNvSpPr txBox="1"/>
            <p:nvPr/>
          </p:nvSpPr>
          <p:spPr>
            <a:xfrm>
              <a:off x="0" y="-142875"/>
              <a:ext cx="9474200" cy="1342232"/>
            </a:xfrm>
            <a:prstGeom prst="rect">
              <a:avLst/>
            </a:prstGeom>
          </p:spPr>
          <p:txBody>
            <a:bodyPr lIns="0" tIns="0" rIns="0" bIns="0" rtlCol="0" anchor="t"/>
            <a:lstStyle/>
            <a:p>
              <a:pPr algn="l">
                <a:lnSpc>
                  <a:spcPts val="3500"/>
                </a:lnSpc>
              </a:pPr>
              <a:r>
                <a:rPr lang="en-US" sz="2187">
                  <a:solidFill>
                    <a:srgbClr val="3B4E4E"/>
                  </a:solidFill>
                  <a:latin typeface="Overpass Light"/>
                  <a:ea typeface="Overpass Light"/>
                  <a:cs typeface="Overpass Light"/>
                  <a:sym typeface="Overpass Light"/>
                </a:rPr>
                <a:t>Provides scores to assess content comprehension difficulty.</a:t>
              </a:r>
            </a:p>
          </p:txBody>
        </p:sp>
      </p:grpSp>
      <p:grpSp>
        <p:nvGrpSpPr>
          <p:cNvPr id="40" name="Group 40"/>
          <p:cNvGrpSpPr/>
          <p:nvPr/>
        </p:nvGrpSpPr>
        <p:grpSpPr>
          <a:xfrm>
            <a:off x="9279880" y="8004721"/>
            <a:ext cx="642194" cy="642194"/>
            <a:chOff x="0" y="0"/>
            <a:chExt cx="856258" cy="856258"/>
          </a:xfrm>
        </p:grpSpPr>
        <p:sp>
          <p:nvSpPr>
            <p:cNvPr id="41" name="Freeform 41"/>
            <p:cNvSpPr/>
            <p:nvPr/>
          </p:nvSpPr>
          <p:spPr>
            <a:xfrm>
              <a:off x="6350" y="6350"/>
              <a:ext cx="843534" cy="843534"/>
            </a:xfrm>
            <a:custGeom>
              <a:avLst/>
              <a:gdLst/>
              <a:ahLst/>
              <a:cxnLst/>
              <a:rect l="l" t="t" r="r" b="b"/>
              <a:pathLst>
                <a:path w="843534" h="843534">
                  <a:moveTo>
                    <a:pt x="0" y="157480"/>
                  </a:moveTo>
                  <a:cubicBezTo>
                    <a:pt x="0" y="70485"/>
                    <a:pt x="70485" y="0"/>
                    <a:pt x="157480" y="0"/>
                  </a:cubicBezTo>
                  <a:lnTo>
                    <a:pt x="686054" y="0"/>
                  </a:lnTo>
                  <a:cubicBezTo>
                    <a:pt x="773049" y="0"/>
                    <a:pt x="843534" y="70485"/>
                    <a:pt x="843534" y="157480"/>
                  </a:cubicBezTo>
                  <a:lnTo>
                    <a:pt x="843534" y="686054"/>
                  </a:lnTo>
                  <a:cubicBezTo>
                    <a:pt x="843534" y="773049"/>
                    <a:pt x="773049" y="843534"/>
                    <a:pt x="686054" y="843534"/>
                  </a:cubicBezTo>
                  <a:lnTo>
                    <a:pt x="157480" y="843534"/>
                  </a:lnTo>
                  <a:cubicBezTo>
                    <a:pt x="70485" y="843534"/>
                    <a:pt x="0" y="773049"/>
                    <a:pt x="0" y="686054"/>
                  </a:cubicBezTo>
                  <a:close/>
                </a:path>
              </a:pathLst>
            </a:custGeom>
            <a:solidFill>
              <a:srgbClr val="DDEEE6"/>
            </a:solidFill>
          </p:spPr>
        </p:sp>
        <p:sp>
          <p:nvSpPr>
            <p:cNvPr id="42" name="Freeform 42"/>
            <p:cNvSpPr/>
            <p:nvPr/>
          </p:nvSpPr>
          <p:spPr>
            <a:xfrm>
              <a:off x="0" y="0"/>
              <a:ext cx="856234" cy="856234"/>
            </a:xfrm>
            <a:custGeom>
              <a:avLst/>
              <a:gdLst/>
              <a:ahLst/>
              <a:cxnLst/>
              <a:rect l="l" t="t" r="r" b="b"/>
              <a:pathLst>
                <a:path w="856234" h="856234">
                  <a:moveTo>
                    <a:pt x="0" y="163830"/>
                  </a:moveTo>
                  <a:cubicBezTo>
                    <a:pt x="0" y="73406"/>
                    <a:pt x="73406" y="0"/>
                    <a:pt x="163830" y="0"/>
                  </a:cubicBezTo>
                  <a:lnTo>
                    <a:pt x="692404" y="0"/>
                  </a:lnTo>
                  <a:lnTo>
                    <a:pt x="692404" y="6350"/>
                  </a:lnTo>
                  <a:lnTo>
                    <a:pt x="692404" y="0"/>
                  </a:lnTo>
                  <a:lnTo>
                    <a:pt x="692404" y="6350"/>
                  </a:lnTo>
                  <a:lnTo>
                    <a:pt x="692404" y="0"/>
                  </a:lnTo>
                  <a:cubicBezTo>
                    <a:pt x="782828" y="0"/>
                    <a:pt x="856234" y="73406"/>
                    <a:pt x="856234" y="163830"/>
                  </a:cubicBezTo>
                  <a:lnTo>
                    <a:pt x="856234" y="692404"/>
                  </a:lnTo>
                  <a:lnTo>
                    <a:pt x="849884" y="692404"/>
                  </a:lnTo>
                  <a:lnTo>
                    <a:pt x="856234" y="692404"/>
                  </a:lnTo>
                  <a:cubicBezTo>
                    <a:pt x="856234" y="782828"/>
                    <a:pt x="782828" y="856234"/>
                    <a:pt x="692404" y="856234"/>
                  </a:cubicBezTo>
                  <a:lnTo>
                    <a:pt x="692404" y="849884"/>
                  </a:lnTo>
                  <a:lnTo>
                    <a:pt x="692404" y="856234"/>
                  </a:lnTo>
                  <a:lnTo>
                    <a:pt x="163830" y="856234"/>
                  </a:lnTo>
                  <a:lnTo>
                    <a:pt x="163830" y="849884"/>
                  </a:lnTo>
                  <a:lnTo>
                    <a:pt x="163830" y="856234"/>
                  </a:lnTo>
                  <a:cubicBezTo>
                    <a:pt x="73406" y="856234"/>
                    <a:pt x="0" y="782955"/>
                    <a:pt x="0" y="692404"/>
                  </a:cubicBezTo>
                  <a:lnTo>
                    <a:pt x="0" y="163830"/>
                  </a:lnTo>
                  <a:lnTo>
                    <a:pt x="6350" y="163830"/>
                  </a:lnTo>
                  <a:lnTo>
                    <a:pt x="0" y="163830"/>
                  </a:lnTo>
                  <a:moveTo>
                    <a:pt x="12700" y="163830"/>
                  </a:moveTo>
                  <a:lnTo>
                    <a:pt x="12700" y="692404"/>
                  </a:lnTo>
                  <a:lnTo>
                    <a:pt x="6350" y="692404"/>
                  </a:lnTo>
                  <a:lnTo>
                    <a:pt x="12700" y="692404"/>
                  </a:lnTo>
                  <a:cubicBezTo>
                    <a:pt x="12700" y="775843"/>
                    <a:pt x="80391" y="843534"/>
                    <a:pt x="163830" y="843534"/>
                  </a:cubicBezTo>
                  <a:lnTo>
                    <a:pt x="692404" y="843534"/>
                  </a:lnTo>
                  <a:cubicBezTo>
                    <a:pt x="775843" y="843534"/>
                    <a:pt x="843534" y="775843"/>
                    <a:pt x="843534" y="692404"/>
                  </a:cubicBezTo>
                  <a:lnTo>
                    <a:pt x="843534" y="163830"/>
                  </a:lnTo>
                  <a:lnTo>
                    <a:pt x="849884" y="163830"/>
                  </a:lnTo>
                  <a:lnTo>
                    <a:pt x="843534" y="163830"/>
                  </a:lnTo>
                  <a:cubicBezTo>
                    <a:pt x="843534" y="80391"/>
                    <a:pt x="775843" y="12700"/>
                    <a:pt x="692404" y="12700"/>
                  </a:cubicBezTo>
                  <a:lnTo>
                    <a:pt x="163830" y="12700"/>
                  </a:lnTo>
                  <a:lnTo>
                    <a:pt x="163830" y="6350"/>
                  </a:lnTo>
                  <a:lnTo>
                    <a:pt x="163830" y="12700"/>
                  </a:lnTo>
                  <a:cubicBezTo>
                    <a:pt x="80391" y="12700"/>
                    <a:pt x="12700" y="80391"/>
                    <a:pt x="12700" y="163830"/>
                  </a:cubicBezTo>
                  <a:close/>
                </a:path>
              </a:pathLst>
            </a:custGeom>
            <a:solidFill>
              <a:srgbClr val="C3D4CC"/>
            </a:solidFill>
          </p:spPr>
        </p:sp>
      </p:grpSp>
      <p:sp>
        <p:nvSpPr>
          <p:cNvPr id="43" name="Freeform 43" descr="preencoded.png"/>
          <p:cNvSpPr/>
          <p:nvPr/>
        </p:nvSpPr>
        <p:spPr>
          <a:xfrm>
            <a:off x="9390012" y="8062169"/>
            <a:ext cx="421779" cy="527149"/>
          </a:xfrm>
          <a:custGeom>
            <a:avLst/>
            <a:gdLst/>
            <a:ahLst/>
            <a:cxnLst/>
            <a:rect l="l" t="t" r="r" b="b"/>
            <a:pathLst>
              <a:path w="421779" h="527149">
                <a:moveTo>
                  <a:pt x="0" y="0"/>
                </a:moveTo>
                <a:lnTo>
                  <a:pt x="421779" y="0"/>
                </a:lnTo>
                <a:lnTo>
                  <a:pt x="421779" y="527149"/>
                </a:lnTo>
                <a:lnTo>
                  <a:pt x="0" y="527149"/>
                </a:lnTo>
                <a:lnTo>
                  <a:pt x="0" y="0"/>
                </a:lnTo>
                <a:close/>
              </a:path>
            </a:pathLst>
          </a:custGeom>
          <a:blipFill>
            <a:blip r:embed="rId7"/>
            <a:stretch>
              <a:fillRect t="-7" b="-7"/>
            </a:stretch>
          </a:blipFill>
        </p:spPr>
      </p:sp>
      <p:grpSp>
        <p:nvGrpSpPr>
          <p:cNvPr id="44" name="Group 44"/>
          <p:cNvGrpSpPr/>
          <p:nvPr/>
        </p:nvGrpSpPr>
        <p:grpSpPr>
          <a:xfrm>
            <a:off x="10198448" y="8009484"/>
            <a:ext cx="4082057" cy="439340"/>
            <a:chOff x="0" y="0"/>
            <a:chExt cx="5442743" cy="585787"/>
          </a:xfrm>
        </p:grpSpPr>
        <p:sp>
          <p:nvSpPr>
            <p:cNvPr id="45" name="Freeform 45"/>
            <p:cNvSpPr/>
            <p:nvPr/>
          </p:nvSpPr>
          <p:spPr>
            <a:xfrm>
              <a:off x="0" y="0"/>
              <a:ext cx="5442743" cy="585787"/>
            </a:xfrm>
            <a:custGeom>
              <a:avLst/>
              <a:gdLst/>
              <a:ahLst/>
              <a:cxnLst/>
              <a:rect l="l" t="t" r="r" b="b"/>
              <a:pathLst>
                <a:path w="5442743" h="585787">
                  <a:moveTo>
                    <a:pt x="0" y="0"/>
                  </a:moveTo>
                  <a:lnTo>
                    <a:pt x="5442743" y="0"/>
                  </a:lnTo>
                  <a:lnTo>
                    <a:pt x="5442743" y="585787"/>
                  </a:lnTo>
                  <a:lnTo>
                    <a:pt x="0" y="585787"/>
                  </a:lnTo>
                  <a:close/>
                </a:path>
              </a:pathLst>
            </a:custGeom>
            <a:solidFill>
              <a:srgbClr val="000000">
                <a:alpha val="0"/>
              </a:srgbClr>
            </a:solidFill>
          </p:spPr>
        </p:sp>
        <p:sp>
          <p:nvSpPr>
            <p:cNvPr id="46" name="TextBox 46"/>
            <p:cNvSpPr txBox="1"/>
            <p:nvPr/>
          </p:nvSpPr>
          <p:spPr>
            <a:xfrm>
              <a:off x="0" y="-38100"/>
              <a:ext cx="5442743" cy="623887"/>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Custom PDF Reports</a:t>
              </a:r>
            </a:p>
          </p:txBody>
        </p:sp>
      </p:grpSp>
      <p:grpSp>
        <p:nvGrpSpPr>
          <p:cNvPr id="47" name="Group 47"/>
          <p:cNvGrpSpPr/>
          <p:nvPr/>
        </p:nvGrpSpPr>
        <p:grpSpPr>
          <a:xfrm>
            <a:off x="10198448" y="8617446"/>
            <a:ext cx="7105650" cy="899517"/>
            <a:chOff x="0" y="0"/>
            <a:chExt cx="9474200" cy="1199357"/>
          </a:xfrm>
        </p:grpSpPr>
        <p:sp>
          <p:nvSpPr>
            <p:cNvPr id="48" name="Freeform 48"/>
            <p:cNvSpPr/>
            <p:nvPr/>
          </p:nvSpPr>
          <p:spPr>
            <a:xfrm>
              <a:off x="0" y="0"/>
              <a:ext cx="9474200" cy="1199357"/>
            </a:xfrm>
            <a:custGeom>
              <a:avLst/>
              <a:gdLst/>
              <a:ahLst/>
              <a:cxnLst/>
              <a:rect l="l" t="t" r="r" b="b"/>
              <a:pathLst>
                <a:path w="9474200" h="1199357">
                  <a:moveTo>
                    <a:pt x="0" y="0"/>
                  </a:moveTo>
                  <a:lnTo>
                    <a:pt x="9474200" y="0"/>
                  </a:lnTo>
                  <a:lnTo>
                    <a:pt x="9474200" y="1199357"/>
                  </a:lnTo>
                  <a:lnTo>
                    <a:pt x="0" y="1199357"/>
                  </a:lnTo>
                  <a:close/>
                </a:path>
              </a:pathLst>
            </a:custGeom>
            <a:solidFill>
              <a:srgbClr val="000000">
                <a:alpha val="0"/>
              </a:srgbClr>
            </a:solidFill>
          </p:spPr>
        </p:sp>
        <p:sp>
          <p:nvSpPr>
            <p:cNvPr id="49" name="TextBox 49"/>
            <p:cNvSpPr txBox="1"/>
            <p:nvPr/>
          </p:nvSpPr>
          <p:spPr>
            <a:xfrm>
              <a:off x="0" y="-142875"/>
              <a:ext cx="9474200" cy="1342232"/>
            </a:xfrm>
            <a:prstGeom prst="rect">
              <a:avLst/>
            </a:prstGeom>
          </p:spPr>
          <p:txBody>
            <a:bodyPr lIns="0" tIns="0" rIns="0" bIns="0" rtlCol="0" anchor="t"/>
            <a:lstStyle/>
            <a:p>
              <a:pPr algn="l">
                <a:lnSpc>
                  <a:spcPts val="3500"/>
                </a:lnSpc>
              </a:pPr>
              <a:r>
                <a:rPr lang="en-US" sz="2187">
                  <a:solidFill>
                    <a:srgbClr val="3B4E4E"/>
                  </a:solidFill>
                  <a:latin typeface="Overpass Light"/>
                  <a:ea typeface="Overpass Light"/>
                  <a:cs typeface="Overpass Light"/>
                  <a:sym typeface="Overpass Light"/>
                </a:rPr>
                <a:t>Generates organized reports with processed text and insights.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grpSp>
        <p:nvGrpSpPr>
          <p:cNvPr id="6" name="Group 6"/>
          <p:cNvGrpSpPr/>
          <p:nvPr/>
        </p:nvGrpSpPr>
        <p:grpSpPr>
          <a:xfrm>
            <a:off x="992238" y="1563886"/>
            <a:ext cx="9010650" cy="885974"/>
            <a:chOff x="0" y="0"/>
            <a:chExt cx="12014200" cy="1181298"/>
          </a:xfrm>
        </p:grpSpPr>
        <p:sp>
          <p:nvSpPr>
            <p:cNvPr id="7" name="Freeform 7"/>
            <p:cNvSpPr/>
            <p:nvPr/>
          </p:nvSpPr>
          <p:spPr>
            <a:xfrm>
              <a:off x="0" y="0"/>
              <a:ext cx="12014200" cy="1181298"/>
            </a:xfrm>
            <a:custGeom>
              <a:avLst/>
              <a:gdLst/>
              <a:ahLst/>
              <a:cxnLst/>
              <a:rect l="l" t="t" r="r" b="b"/>
              <a:pathLst>
                <a:path w="12014200" h="1181298">
                  <a:moveTo>
                    <a:pt x="0" y="0"/>
                  </a:moveTo>
                  <a:lnTo>
                    <a:pt x="12014200" y="0"/>
                  </a:lnTo>
                  <a:lnTo>
                    <a:pt x="12014200" y="1181298"/>
                  </a:lnTo>
                  <a:lnTo>
                    <a:pt x="0" y="1181298"/>
                  </a:lnTo>
                  <a:close/>
                </a:path>
              </a:pathLst>
            </a:custGeom>
            <a:solidFill>
              <a:srgbClr val="000000">
                <a:alpha val="0"/>
              </a:srgbClr>
            </a:solidFill>
          </p:spPr>
        </p:sp>
        <p:sp>
          <p:nvSpPr>
            <p:cNvPr id="8" name="TextBox 8"/>
            <p:cNvSpPr txBox="1"/>
            <p:nvPr/>
          </p:nvSpPr>
          <p:spPr>
            <a:xfrm>
              <a:off x="0" y="-57150"/>
              <a:ext cx="12014200" cy="1238448"/>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Limitations to Consider</a:t>
              </a:r>
            </a:p>
          </p:txBody>
        </p:sp>
      </p:grpSp>
      <p:grpSp>
        <p:nvGrpSpPr>
          <p:cNvPr id="9" name="Group 9"/>
          <p:cNvGrpSpPr/>
          <p:nvPr/>
        </p:nvGrpSpPr>
        <p:grpSpPr>
          <a:xfrm>
            <a:off x="992238" y="3582292"/>
            <a:ext cx="5298579" cy="885825"/>
            <a:chOff x="0" y="0"/>
            <a:chExt cx="7064772" cy="1181100"/>
          </a:xfrm>
        </p:grpSpPr>
        <p:sp>
          <p:nvSpPr>
            <p:cNvPr id="10" name="Freeform 10"/>
            <p:cNvSpPr/>
            <p:nvPr/>
          </p:nvSpPr>
          <p:spPr>
            <a:xfrm>
              <a:off x="0" y="0"/>
              <a:ext cx="7064772" cy="1181100"/>
            </a:xfrm>
            <a:custGeom>
              <a:avLst/>
              <a:gdLst/>
              <a:ahLst/>
              <a:cxnLst/>
              <a:rect l="l" t="t" r="r" b="b"/>
              <a:pathLst>
                <a:path w="7064772" h="1181100">
                  <a:moveTo>
                    <a:pt x="0" y="0"/>
                  </a:moveTo>
                  <a:lnTo>
                    <a:pt x="7064772" y="0"/>
                  </a:lnTo>
                  <a:lnTo>
                    <a:pt x="7064772" y="1181100"/>
                  </a:lnTo>
                  <a:lnTo>
                    <a:pt x="0" y="1181100"/>
                  </a:lnTo>
                  <a:close/>
                </a:path>
              </a:pathLst>
            </a:custGeom>
            <a:solidFill>
              <a:srgbClr val="000000">
                <a:alpha val="0"/>
              </a:srgbClr>
            </a:solidFill>
          </p:spPr>
        </p:sp>
        <p:sp>
          <p:nvSpPr>
            <p:cNvPr id="11" name="TextBox 11"/>
            <p:cNvSpPr txBox="1"/>
            <p:nvPr/>
          </p:nvSpPr>
          <p:spPr>
            <a:xfrm>
              <a:off x="0" y="-38100"/>
              <a:ext cx="7064772" cy="1219200"/>
            </a:xfrm>
            <a:prstGeom prst="rect">
              <a:avLst/>
            </a:prstGeom>
          </p:spPr>
          <p:txBody>
            <a:bodyPr lIns="0" tIns="0" rIns="0" bIns="0" rtlCol="0" anchor="t"/>
            <a:lstStyle/>
            <a:p>
              <a:pPr algn="r">
                <a:lnSpc>
                  <a:spcPts val="3437"/>
                </a:lnSpc>
              </a:pPr>
              <a:r>
                <a:rPr lang="en-US" sz="2750" b="1">
                  <a:solidFill>
                    <a:srgbClr val="3B4E4E"/>
                  </a:solidFill>
                  <a:latin typeface="Arimo Bold"/>
                  <a:ea typeface="Arimo Bold"/>
                  <a:cs typeface="Arimo Bold"/>
                  <a:sym typeface="Arimo Bold"/>
                </a:rPr>
                <a:t>Image Quality Dependency</a:t>
              </a:r>
            </a:p>
          </p:txBody>
        </p:sp>
      </p:grpSp>
      <p:grpSp>
        <p:nvGrpSpPr>
          <p:cNvPr id="12" name="Group 12"/>
          <p:cNvGrpSpPr/>
          <p:nvPr/>
        </p:nvGrpSpPr>
        <p:grpSpPr>
          <a:xfrm>
            <a:off x="992238" y="4638229"/>
            <a:ext cx="5298579" cy="453629"/>
            <a:chOff x="0" y="0"/>
            <a:chExt cx="7064772" cy="604838"/>
          </a:xfrm>
        </p:grpSpPr>
        <p:sp>
          <p:nvSpPr>
            <p:cNvPr id="13" name="Freeform 13"/>
            <p:cNvSpPr/>
            <p:nvPr/>
          </p:nvSpPr>
          <p:spPr>
            <a:xfrm>
              <a:off x="0" y="0"/>
              <a:ext cx="7064772" cy="604838"/>
            </a:xfrm>
            <a:custGeom>
              <a:avLst/>
              <a:gdLst/>
              <a:ahLst/>
              <a:cxnLst/>
              <a:rect l="l" t="t" r="r" b="b"/>
              <a:pathLst>
                <a:path w="7064772" h="604838">
                  <a:moveTo>
                    <a:pt x="0" y="0"/>
                  </a:moveTo>
                  <a:lnTo>
                    <a:pt x="7064772" y="0"/>
                  </a:lnTo>
                  <a:lnTo>
                    <a:pt x="7064772" y="604838"/>
                  </a:lnTo>
                  <a:lnTo>
                    <a:pt x="0" y="604838"/>
                  </a:lnTo>
                  <a:close/>
                </a:path>
              </a:pathLst>
            </a:custGeom>
            <a:solidFill>
              <a:srgbClr val="000000">
                <a:alpha val="0"/>
              </a:srgbClr>
            </a:solidFill>
          </p:spPr>
        </p:sp>
        <p:sp>
          <p:nvSpPr>
            <p:cNvPr id="14" name="TextBox 14"/>
            <p:cNvSpPr txBox="1"/>
            <p:nvPr/>
          </p:nvSpPr>
          <p:spPr>
            <a:xfrm>
              <a:off x="0" y="-142875"/>
              <a:ext cx="7064772" cy="747713"/>
            </a:xfrm>
            <a:prstGeom prst="rect">
              <a:avLst/>
            </a:prstGeom>
          </p:spPr>
          <p:txBody>
            <a:bodyPr lIns="0" tIns="0" rIns="0" bIns="0" rtlCol="0" anchor="t"/>
            <a:lstStyle/>
            <a:p>
              <a:pPr algn="r">
                <a:lnSpc>
                  <a:spcPts val="3562"/>
                </a:lnSpc>
              </a:pPr>
              <a:r>
                <a:rPr lang="en-US" sz="2187">
                  <a:solidFill>
                    <a:srgbClr val="3B4E4E"/>
                  </a:solidFill>
                  <a:latin typeface="Overpass Light"/>
                  <a:ea typeface="Overpass Light"/>
                  <a:cs typeface="Overpass Light"/>
                  <a:sym typeface="Overpass Light"/>
                </a:rPr>
                <a:t>Poor quality scans reduce OCR accuracy.</a:t>
              </a:r>
            </a:p>
          </p:txBody>
        </p:sp>
      </p:grpSp>
      <p:sp>
        <p:nvSpPr>
          <p:cNvPr id="15" name="Freeform 15" descr="preencoded.png"/>
          <p:cNvSpPr/>
          <p:nvPr/>
        </p:nvSpPr>
        <p:spPr>
          <a:xfrm>
            <a:off x="6290816" y="3016895"/>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Id3"/>
            <a:stretch>
              <a:fillRect/>
            </a:stretch>
          </a:blipFill>
        </p:spPr>
      </p:sp>
      <p:sp>
        <p:nvSpPr>
          <p:cNvPr id="16" name="Freeform 16" descr="preencoded.png"/>
          <p:cNvSpPr/>
          <p:nvPr/>
        </p:nvSpPr>
        <p:spPr>
          <a:xfrm>
            <a:off x="7905452" y="4581822"/>
            <a:ext cx="398710" cy="498276"/>
          </a:xfrm>
          <a:custGeom>
            <a:avLst/>
            <a:gdLst/>
            <a:ahLst/>
            <a:cxnLst/>
            <a:rect l="l" t="t" r="r" b="b"/>
            <a:pathLst>
              <a:path w="398710" h="498276">
                <a:moveTo>
                  <a:pt x="0" y="0"/>
                </a:moveTo>
                <a:lnTo>
                  <a:pt x="398710" y="0"/>
                </a:lnTo>
                <a:lnTo>
                  <a:pt x="398710" y="498277"/>
                </a:lnTo>
                <a:lnTo>
                  <a:pt x="0" y="498277"/>
                </a:lnTo>
                <a:lnTo>
                  <a:pt x="0" y="0"/>
                </a:lnTo>
                <a:close/>
              </a:path>
            </a:pathLst>
          </a:custGeom>
          <a:blipFill>
            <a:blip r:embed="rId4"/>
            <a:stretch>
              <a:fillRect l="-469" r="-469"/>
            </a:stretch>
          </a:blipFill>
        </p:spPr>
      </p:sp>
      <p:grpSp>
        <p:nvGrpSpPr>
          <p:cNvPr id="17" name="Group 17"/>
          <p:cNvGrpSpPr/>
          <p:nvPr/>
        </p:nvGrpSpPr>
        <p:grpSpPr>
          <a:xfrm>
            <a:off x="11997035" y="3576935"/>
            <a:ext cx="4656832" cy="442912"/>
            <a:chOff x="0" y="0"/>
            <a:chExt cx="6209110" cy="590550"/>
          </a:xfrm>
        </p:grpSpPr>
        <p:sp>
          <p:nvSpPr>
            <p:cNvPr id="18" name="Freeform 18"/>
            <p:cNvSpPr/>
            <p:nvPr/>
          </p:nvSpPr>
          <p:spPr>
            <a:xfrm>
              <a:off x="0" y="0"/>
              <a:ext cx="6209110" cy="590550"/>
            </a:xfrm>
            <a:custGeom>
              <a:avLst/>
              <a:gdLst/>
              <a:ahLst/>
              <a:cxnLst/>
              <a:rect l="l" t="t" r="r" b="b"/>
              <a:pathLst>
                <a:path w="6209110" h="590550">
                  <a:moveTo>
                    <a:pt x="0" y="0"/>
                  </a:moveTo>
                  <a:lnTo>
                    <a:pt x="6209110" y="0"/>
                  </a:lnTo>
                  <a:lnTo>
                    <a:pt x="6209110" y="590550"/>
                  </a:lnTo>
                  <a:lnTo>
                    <a:pt x="0" y="590550"/>
                  </a:lnTo>
                  <a:close/>
                </a:path>
              </a:pathLst>
            </a:custGeom>
            <a:solidFill>
              <a:srgbClr val="000000">
                <a:alpha val="0"/>
              </a:srgbClr>
            </a:solidFill>
          </p:spPr>
        </p:sp>
        <p:sp>
          <p:nvSpPr>
            <p:cNvPr id="19" name="TextBox 19"/>
            <p:cNvSpPr txBox="1"/>
            <p:nvPr/>
          </p:nvSpPr>
          <p:spPr>
            <a:xfrm>
              <a:off x="0" y="-38100"/>
              <a:ext cx="6209110"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Handwriting Challenges</a:t>
              </a:r>
            </a:p>
          </p:txBody>
        </p:sp>
      </p:grpSp>
      <p:grpSp>
        <p:nvGrpSpPr>
          <p:cNvPr id="20" name="Group 20"/>
          <p:cNvGrpSpPr/>
          <p:nvPr/>
        </p:nvGrpSpPr>
        <p:grpSpPr>
          <a:xfrm>
            <a:off x="11997035" y="4189959"/>
            <a:ext cx="5298727" cy="907256"/>
            <a:chOff x="0" y="0"/>
            <a:chExt cx="7064970" cy="1209675"/>
          </a:xfrm>
        </p:grpSpPr>
        <p:sp>
          <p:nvSpPr>
            <p:cNvPr id="21" name="Freeform 21"/>
            <p:cNvSpPr/>
            <p:nvPr/>
          </p:nvSpPr>
          <p:spPr>
            <a:xfrm>
              <a:off x="0" y="0"/>
              <a:ext cx="7064970" cy="1209675"/>
            </a:xfrm>
            <a:custGeom>
              <a:avLst/>
              <a:gdLst/>
              <a:ahLst/>
              <a:cxnLst/>
              <a:rect l="l" t="t" r="r" b="b"/>
              <a:pathLst>
                <a:path w="7064970" h="1209675">
                  <a:moveTo>
                    <a:pt x="0" y="0"/>
                  </a:moveTo>
                  <a:lnTo>
                    <a:pt x="7064970" y="0"/>
                  </a:lnTo>
                  <a:lnTo>
                    <a:pt x="7064970" y="1209675"/>
                  </a:lnTo>
                  <a:lnTo>
                    <a:pt x="0" y="1209675"/>
                  </a:lnTo>
                  <a:close/>
                </a:path>
              </a:pathLst>
            </a:custGeom>
            <a:solidFill>
              <a:srgbClr val="000000">
                <a:alpha val="0"/>
              </a:srgbClr>
            </a:solidFill>
          </p:spPr>
        </p:sp>
        <p:sp>
          <p:nvSpPr>
            <p:cNvPr id="22" name="TextBox 22"/>
            <p:cNvSpPr txBox="1"/>
            <p:nvPr/>
          </p:nvSpPr>
          <p:spPr>
            <a:xfrm>
              <a:off x="0" y="-142875"/>
              <a:ext cx="7064970"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Lower accuracy with complex or cursive handwriting.</a:t>
              </a:r>
            </a:p>
          </p:txBody>
        </p:sp>
      </p:grpSp>
      <p:sp>
        <p:nvSpPr>
          <p:cNvPr id="23" name="Freeform 23" descr="preencoded.png"/>
          <p:cNvSpPr/>
          <p:nvPr/>
        </p:nvSpPr>
        <p:spPr>
          <a:xfrm>
            <a:off x="6290816" y="3016895"/>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Id5"/>
            <a:stretch>
              <a:fillRect/>
            </a:stretch>
          </a:blipFill>
        </p:spPr>
      </p:sp>
      <p:sp>
        <p:nvSpPr>
          <p:cNvPr id="24" name="Freeform 24" descr="preencoded.png"/>
          <p:cNvSpPr/>
          <p:nvPr/>
        </p:nvSpPr>
        <p:spPr>
          <a:xfrm>
            <a:off x="9983391" y="4581822"/>
            <a:ext cx="398710" cy="498276"/>
          </a:xfrm>
          <a:custGeom>
            <a:avLst/>
            <a:gdLst/>
            <a:ahLst/>
            <a:cxnLst/>
            <a:rect l="l" t="t" r="r" b="b"/>
            <a:pathLst>
              <a:path w="398710" h="498276">
                <a:moveTo>
                  <a:pt x="0" y="0"/>
                </a:moveTo>
                <a:lnTo>
                  <a:pt x="398710" y="0"/>
                </a:lnTo>
                <a:lnTo>
                  <a:pt x="398710" y="498277"/>
                </a:lnTo>
                <a:lnTo>
                  <a:pt x="0" y="498277"/>
                </a:lnTo>
                <a:lnTo>
                  <a:pt x="0" y="0"/>
                </a:lnTo>
                <a:close/>
              </a:path>
            </a:pathLst>
          </a:custGeom>
          <a:blipFill>
            <a:blip r:embed="rId6"/>
            <a:stretch>
              <a:fillRect l="-469" r="-469"/>
            </a:stretch>
          </a:blipFill>
        </p:spPr>
      </p:sp>
      <p:grpSp>
        <p:nvGrpSpPr>
          <p:cNvPr id="25" name="Group 25"/>
          <p:cNvGrpSpPr/>
          <p:nvPr/>
        </p:nvGrpSpPr>
        <p:grpSpPr>
          <a:xfrm>
            <a:off x="11997035" y="6642646"/>
            <a:ext cx="4749701" cy="442912"/>
            <a:chOff x="0" y="0"/>
            <a:chExt cx="6332935" cy="590550"/>
          </a:xfrm>
        </p:grpSpPr>
        <p:sp>
          <p:nvSpPr>
            <p:cNvPr id="26" name="Freeform 26"/>
            <p:cNvSpPr/>
            <p:nvPr/>
          </p:nvSpPr>
          <p:spPr>
            <a:xfrm>
              <a:off x="0" y="0"/>
              <a:ext cx="6332935" cy="590550"/>
            </a:xfrm>
            <a:custGeom>
              <a:avLst/>
              <a:gdLst/>
              <a:ahLst/>
              <a:cxnLst/>
              <a:rect l="l" t="t" r="r" b="b"/>
              <a:pathLst>
                <a:path w="6332935" h="590550">
                  <a:moveTo>
                    <a:pt x="0" y="0"/>
                  </a:moveTo>
                  <a:lnTo>
                    <a:pt x="6332935" y="0"/>
                  </a:lnTo>
                  <a:lnTo>
                    <a:pt x="6332935" y="590550"/>
                  </a:lnTo>
                  <a:lnTo>
                    <a:pt x="0" y="590550"/>
                  </a:lnTo>
                  <a:close/>
                </a:path>
              </a:pathLst>
            </a:custGeom>
            <a:solidFill>
              <a:srgbClr val="000000">
                <a:alpha val="0"/>
              </a:srgbClr>
            </a:solidFill>
          </p:spPr>
        </p:sp>
        <p:sp>
          <p:nvSpPr>
            <p:cNvPr id="27" name="TextBox 27"/>
            <p:cNvSpPr txBox="1"/>
            <p:nvPr/>
          </p:nvSpPr>
          <p:spPr>
            <a:xfrm>
              <a:off x="0" y="-38100"/>
              <a:ext cx="6332935"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Medical Term Confusion</a:t>
              </a:r>
            </a:p>
          </p:txBody>
        </p:sp>
      </p:grpSp>
      <p:grpSp>
        <p:nvGrpSpPr>
          <p:cNvPr id="28" name="Group 28"/>
          <p:cNvGrpSpPr/>
          <p:nvPr/>
        </p:nvGrpSpPr>
        <p:grpSpPr>
          <a:xfrm>
            <a:off x="11997035" y="7255669"/>
            <a:ext cx="5298727" cy="907256"/>
            <a:chOff x="0" y="0"/>
            <a:chExt cx="7064970" cy="1209675"/>
          </a:xfrm>
        </p:grpSpPr>
        <p:sp>
          <p:nvSpPr>
            <p:cNvPr id="29" name="Freeform 29"/>
            <p:cNvSpPr/>
            <p:nvPr/>
          </p:nvSpPr>
          <p:spPr>
            <a:xfrm>
              <a:off x="0" y="0"/>
              <a:ext cx="7064970" cy="1209675"/>
            </a:xfrm>
            <a:custGeom>
              <a:avLst/>
              <a:gdLst/>
              <a:ahLst/>
              <a:cxnLst/>
              <a:rect l="l" t="t" r="r" b="b"/>
              <a:pathLst>
                <a:path w="7064970" h="1209675">
                  <a:moveTo>
                    <a:pt x="0" y="0"/>
                  </a:moveTo>
                  <a:lnTo>
                    <a:pt x="7064970" y="0"/>
                  </a:lnTo>
                  <a:lnTo>
                    <a:pt x="7064970" y="1209675"/>
                  </a:lnTo>
                  <a:lnTo>
                    <a:pt x="0" y="1209675"/>
                  </a:lnTo>
                  <a:close/>
                </a:path>
              </a:pathLst>
            </a:custGeom>
            <a:solidFill>
              <a:srgbClr val="000000">
                <a:alpha val="0"/>
              </a:srgbClr>
            </a:solidFill>
          </p:spPr>
        </p:sp>
        <p:sp>
          <p:nvSpPr>
            <p:cNvPr id="30" name="TextBox 30"/>
            <p:cNvSpPr txBox="1"/>
            <p:nvPr/>
          </p:nvSpPr>
          <p:spPr>
            <a:xfrm>
              <a:off x="0" y="-142875"/>
              <a:ext cx="7064970"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Spell correction may misinterpret specialized terminology.</a:t>
              </a:r>
            </a:p>
          </p:txBody>
        </p:sp>
      </p:grpSp>
      <p:sp>
        <p:nvSpPr>
          <p:cNvPr id="31" name="Freeform 31" descr="preencoded.png"/>
          <p:cNvSpPr/>
          <p:nvPr/>
        </p:nvSpPr>
        <p:spPr>
          <a:xfrm>
            <a:off x="6290816" y="3016895"/>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Id7"/>
            <a:stretch>
              <a:fillRect/>
            </a:stretch>
          </a:blipFill>
        </p:spPr>
      </p:sp>
      <p:sp>
        <p:nvSpPr>
          <p:cNvPr id="32" name="Freeform 32" descr="preencoded.png"/>
          <p:cNvSpPr/>
          <p:nvPr/>
        </p:nvSpPr>
        <p:spPr>
          <a:xfrm>
            <a:off x="9983391" y="6659761"/>
            <a:ext cx="398710" cy="498276"/>
          </a:xfrm>
          <a:custGeom>
            <a:avLst/>
            <a:gdLst/>
            <a:ahLst/>
            <a:cxnLst/>
            <a:rect l="l" t="t" r="r" b="b"/>
            <a:pathLst>
              <a:path w="398710" h="498276">
                <a:moveTo>
                  <a:pt x="0" y="0"/>
                </a:moveTo>
                <a:lnTo>
                  <a:pt x="398710" y="0"/>
                </a:lnTo>
                <a:lnTo>
                  <a:pt x="398710" y="498276"/>
                </a:lnTo>
                <a:lnTo>
                  <a:pt x="0" y="498276"/>
                </a:lnTo>
                <a:lnTo>
                  <a:pt x="0" y="0"/>
                </a:lnTo>
                <a:close/>
              </a:path>
            </a:pathLst>
          </a:custGeom>
          <a:blipFill>
            <a:blip r:embed="rId8"/>
            <a:stretch>
              <a:fillRect l="-469" r="-469"/>
            </a:stretch>
          </a:blipFill>
        </p:spPr>
      </p:sp>
      <p:grpSp>
        <p:nvGrpSpPr>
          <p:cNvPr id="33" name="Group 33"/>
          <p:cNvGrpSpPr/>
          <p:nvPr/>
        </p:nvGrpSpPr>
        <p:grpSpPr>
          <a:xfrm>
            <a:off x="2682031" y="6642646"/>
            <a:ext cx="3608785" cy="442912"/>
            <a:chOff x="0" y="0"/>
            <a:chExt cx="4811713" cy="590550"/>
          </a:xfrm>
        </p:grpSpPr>
        <p:sp>
          <p:nvSpPr>
            <p:cNvPr id="34" name="Freeform 34"/>
            <p:cNvSpPr/>
            <p:nvPr/>
          </p:nvSpPr>
          <p:spPr>
            <a:xfrm>
              <a:off x="0" y="0"/>
              <a:ext cx="4811713" cy="590550"/>
            </a:xfrm>
            <a:custGeom>
              <a:avLst/>
              <a:gdLst/>
              <a:ahLst/>
              <a:cxnLst/>
              <a:rect l="l" t="t" r="r" b="b"/>
              <a:pathLst>
                <a:path w="4811713" h="590550">
                  <a:moveTo>
                    <a:pt x="0" y="0"/>
                  </a:moveTo>
                  <a:lnTo>
                    <a:pt x="4811713" y="0"/>
                  </a:lnTo>
                  <a:lnTo>
                    <a:pt x="4811713" y="590550"/>
                  </a:lnTo>
                  <a:lnTo>
                    <a:pt x="0" y="590550"/>
                  </a:lnTo>
                  <a:close/>
                </a:path>
              </a:pathLst>
            </a:custGeom>
            <a:solidFill>
              <a:srgbClr val="000000">
                <a:alpha val="0"/>
              </a:srgbClr>
            </a:solidFill>
          </p:spPr>
        </p:sp>
        <p:sp>
          <p:nvSpPr>
            <p:cNvPr id="35" name="TextBox 35"/>
            <p:cNvSpPr txBox="1"/>
            <p:nvPr/>
          </p:nvSpPr>
          <p:spPr>
            <a:xfrm>
              <a:off x="0" y="-38100"/>
              <a:ext cx="4811713" cy="628650"/>
            </a:xfrm>
            <a:prstGeom prst="rect">
              <a:avLst/>
            </a:prstGeom>
          </p:spPr>
          <p:txBody>
            <a:bodyPr lIns="0" tIns="0" rIns="0" bIns="0" rtlCol="0" anchor="t"/>
            <a:lstStyle/>
            <a:p>
              <a:pPr algn="r">
                <a:lnSpc>
                  <a:spcPts val="3437"/>
                </a:lnSpc>
              </a:pPr>
              <a:r>
                <a:rPr lang="en-US" sz="2750" b="1">
                  <a:solidFill>
                    <a:srgbClr val="3B4E4E"/>
                  </a:solidFill>
                  <a:latin typeface="Arimo Bold"/>
                  <a:ea typeface="Arimo Bold"/>
                  <a:cs typeface="Arimo Bold"/>
                  <a:sym typeface="Arimo Bold"/>
                </a:rPr>
                <a:t>Resource Intensity</a:t>
              </a:r>
            </a:p>
          </p:txBody>
        </p:sp>
      </p:grpSp>
      <p:grpSp>
        <p:nvGrpSpPr>
          <p:cNvPr id="36" name="Group 36"/>
          <p:cNvGrpSpPr/>
          <p:nvPr/>
        </p:nvGrpSpPr>
        <p:grpSpPr>
          <a:xfrm>
            <a:off x="992238" y="7255669"/>
            <a:ext cx="5298579" cy="907256"/>
            <a:chOff x="0" y="0"/>
            <a:chExt cx="7064772" cy="1209675"/>
          </a:xfrm>
        </p:grpSpPr>
        <p:sp>
          <p:nvSpPr>
            <p:cNvPr id="37" name="Freeform 37"/>
            <p:cNvSpPr/>
            <p:nvPr/>
          </p:nvSpPr>
          <p:spPr>
            <a:xfrm>
              <a:off x="0" y="0"/>
              <a:ext cx="7064772" cy="1209675"/>
            </a:xfrm>
            <a:custGeom>
              <a:avLst/>
              <a:gdLst/>
              <a:ahLst/>
              <a:cxnLst/>
              <a:rect l="l" t="t" r="r" b="b"/>
              <a:pathLst>
                <a:path w="7064772" h="1209675">
                  <a:moveTo>
                    <a:pt x="0" y="0"/>
                  </a:moveTo>
                  <a:lnTo>
                    <a:pt x="7064772" y="0"/>
                  </a:lnTo>
                  <a:lnTo>
                    <a:pt x="7064772" y="1209675"/>
                  </a:lnTo>
                  <a:lnTo>
                    <a:pt x="0" y="1209675"/>
                  </a:lnTo>
                  <a:close/>
                </a:path>
              </a:pathLst>
            </a:custGeom>
            <a:solidFill>
              <a:srgbClr val="000000">
                <a:alpha val="0"/>
              </a:srgbClr>
            </a:solidFill>
          </p:spPr>
        </p:sp>
        <p:sp>
          <p:nvSpPr>
            <p:cNvPr id="38" name="TextBox 38"/>
            <p:cNvSpPr txBox="1"/>
            <p:nvPr/>
          </p:nvSpPr>
          <p:spPr>
            <a:xfrm>
              <a:off x="0" y="-142875"/>
              <a:ext cx="7064772" cy="1352550"/>
            </a:xfrm>
            <a:prstGeom prst="rect">
              <a:avLst/>
            </a:prstGeom>
          </p:spPr>
          <p:txBody>
            <a:bodyPr lIns="0" tIns="0" rIns="0" bIns="0" rtlCol="0" anchor="t"/>
            <a:lstStyle/>
            <a:p>
              <a:pPr algn="r">
                <a:lnSpc>
                  <a:spcPts val="3562"/>
                </a:lnSpc>
              </a:pPr>
              <a:r>
                <a:rPr lang="en-US" sz="2187">
                  <a:solidFill>
                    <a:srgbClr val="3B4E4E"/>
                  </a:solidFill>
                  <a:latin typeface="Overpass Light"/>
                  <a:ea typeface="Overpass Light"/>
                  <a:cs typeface="Overpass Light"/>
                  <a:sym typeface="Overpass Light"/>
                </a:rPr>
                <a:t>Large documents require significant processing power.</a:t>
              </a:r>
            </a:p>
          </p:txBody>
        </p:sp>
      </p:grpSp>
      <p:sp>
        <p:nvSpPr>
          <p:cNvPr id="39" name="Freeform 39" descr="preencoded.png"/>
          <p:cNvSpPr/>
          <p:nvPr/>
        </p:nvSpPr>
        <p:spPr>
          <a:xfrm>
            <a:off x="6290816" y="3016895"/>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Id9"/>
            <a:stretch>
              <a:fillRect/>
            </a:stretch>
          </a:blipFill>
        </p:spPr>
      </p:sp>
      <p:sp>
        <p:nvSpPr>
          <p:cNvPr id="40" name="Freeform 40" descr="preencoded.png"/>
          <p:cNvSpPr/>
          <p:nvPr/>
        </p:nvSpPr>
        <p:spPr>
          <a:xfrm>
            <a:off x="7905452" y="6659761"/>
            <a:ext cx="398710" cy="498276"/>
          </a:xfrm>
          <a:custGeom>
            <a:avLst/>
            <a:gdLst/>
            <a:ahLst/>
            <a:cxnLst/>
            <a:rect l="l" t="t" r="r" b="b"/>
            <a:pathLst>
              <a:path w="398710" h="498276">
                <a:moveTo>
                  <a:pt x="0" y="0"/>
                </a:moveTo>
                <a:lnTo>
                  <a:pt x="398710" y="0"/>
                </a:lnTo>
                <a:lnTo>
                  <a:pt x="398710" y="498276"/>
                </a:lnTo>
                <a:lnTo>
                  <a:pt x="0" y="498276"/>
                </a:lnTo>
                <a:lnTo>
                  <a:pt x="0" y="0"/>
                </a:lnTo>
                <a:close/>
              </a:path>
            </a:pathLst>
          </a:custGeom>
          <a:blipFill>
            <a:blip r:embed="rId10"/>
            <a:stretch>
              <a:fillRect l="-469" r="-46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638</Words>
  <Application>Microsoft Office PowerPoint</Application>
  <PresentationFormat>Custom</PresentationFormat>
  <Paragraphs>102</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Arimo Bold</vt:lpstr>
      <vt:lpstr>Overpass Light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AI-Powered-Document-Restoration-and-Text-Reconstruction.pptx</dc:title>
  <cp:lastModifiedBy>ADITYA MALLICK</cp:lastModifiedBy>
  <cp:revision>6</cp:revision>
  <dcterms:created xsi:type="dcterms:W3CDTF">2006-08-16T00:00:00Z</dcterms:created>
  <dcterms:modified xsi:type="dcterms:W3CDTF">2025-04-25T05:06:32Z</dcterms:modified>
  <dc:identifier>DAGlnKY1tGY</dc:identifier>
</cp:coreProperties>
</file>